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753600" cy="7315200"/>
  <p:notesSz cx="6858000" cy="9144000"/>
  <p:embeddedFontLst>
    <p:embeddedFont>
      <p:font typeface="Aileron Bold" pitchFamily="2" charset="77"/>
      <p:regular r:id="rId36"/>
      <p:bold r:id="rId37"/>
    </p:embeddedFont>
    <p:embeddedFont>
      <p:font typeface="Arimo Bold" panose="020B0704020202020204" pitchFamily="34" charset="0"/>
      <p:regular r:id="rId38"/>
      <p:bold r:id="rId39"/>
    </p:embeddedFont>
    <p:embeddedFont>
      <p:font typeface="Calibri" panose="020F0502020204030204" pitchFamily="34" charset="0"/>
      <p:regular r:id="rId40"/>
      <p:bold r:id="rId41"/>
      <p:italic r:id="rId42"/>
      <p:boldItalic r:id="rId43"/>
    </p:embeddedFont>
    <p:embeddedFont>
      <p:font typeface="Canva Sans Bold" panose="020B0803030501040103" pitchFamily="34" charset="0"/>
      <p:regular r:id="rId44"/>
      <p:bold r:id="rId45"/>
    </p:embeddedFont>
    <p:embeddedFont>
      <p:font typeface="Nourd Semi-Bold" pitchFamily="2" charset="77"/>
      <p:regular r:id="rId46"/>
      <p:bold r:id="rId47"/>
    </p:embeddedFont>
    <p:embeddedFont>
      <p:font typeface="Signika Bold" panose="02010003020600000004" pitchFamily="2" charset="0"/>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46" autoAdjust="0"/>
  </p:normalViewPr>
  <p:slideViewPr>
    <p:cSldViewPr>
      <p:cViewPr>
        <p:scale>
          <a:sx n="90" d="100"/>
          <a:sy n="90" d="100"/>
        </p:scale>
        <p:origin x="157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6.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5.jpe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jpe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image" Target="../media/image11.jpe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D5C2"/>
        </a:solidFill>
        <a:effectLst/>
      </p:bgPr>
    </p:bg>
    <p:spTree>
      <p:nvGrpSpPr>
        <p:cNvPr id="1" name=""/>
        <p:cNvGrpSpPr/>
        <p:nvPr/>
      </p:nvGrpSpPr>
      <p:grpSpPr>
        <a:xfrm>
          <a:off x="0" y="0"/>
          <a:ext cx="0" cy="0"/>
          <a:chOff x="0" y="0"/>
          <a:chExt cx="0" cy="0"/>
        </a:xfrm>
      </p:grpSpPr>
      <p:sp>
        <p:nvSpPr>
          <p:cNvPr id="2" name="Freeform 2"/>
          <p:cNvSpPr/>
          <p:nvPr/>
        </p:nvSpPr>
        <p:spPr>
          <a:xfrm>
            <a:off x="-2407556" y="0"/>
            <a:ext cx="12212817" cy="7315200"/>
          </a:xfrm>
          <a:custGeom>
            <a:avLst/>
            <a:gdLst/>
            <a:ahLst/>
            <a:cxnLst/>
            <a:rect l="l" t="t" r="r" b="b"/>
            <a:pathLst>
              <a:path w="12212817" h="7315200">
                <a:moveTo>
                  <a:pt x="0" y="0"/>
                </a:moveTo>
                <a:lnTo>
                  <a:pt x="12212817" y="0"/>
                </a:lnTo>
                <a:lnTo>
                  <a:pt x="12212817" y="7315200"/>
                </a:lnTo>
                <a:lnTo>
                  <a:pt x="0" y="7315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4133533" y="1759782"/>
            <a:ext cx="4276931" cy="3795637"/>
            <a:chOff x="0" y="0"/>
            <a:chExt cx="8834158" cy="7840028"/>
          </a:xfrm>
        </p:grpSpPr>
        <p:sp>
          <p:nvSpPr>
            <p:cNvPr id="4" name="Freeform 4"/>
            <p:cNvSpPr/>
            <p:nvPr/>
          </p:nvSpPr>
          <p:spPr>
            <a:xfrm>
              <a:off x="0" y="0"/>
              <a:ext cx="8834120" cy="7840091"/>
            </a:xfrm>
            <a:custGeom>
              <a:avLst/>
              <a:gdLst/>
              <a:ahLst/>
              <a:cxnLst/>
              <a:rect l="l" t="t" r="r" b="b"/>
              <a:pathLst>
                <a:path w="8834120" h="7840091">
                  <a:moveTo>
                    <a:pt x="4417060" y="0"/>
                  </a:moveTo>
                  <a:cubicBezTo>
                    <a:pt x="1977644" y="0"/>
                    <a:pt x="0" y="1755013"/>
                    <a:pt x="0" y="3920109"/>
                  </a:cubicBezTo>
                  <a:cubicBezTo>
                    <a:pt x="0" y="6085205"/>
                    <a:pt x="1977644" y="7840091"/>
                    <a:pt x="4417060" y="7840091"/>
                  </a:cubicBezTo>
                  <a:cubicBezTo>
                    <a:pt x="6856476" y="7840091"/>
                    <a:pt x="8834120" y="6084951"/>
                    <a:pt x="8834120" y="3920109"/>
                  </a:cubicBezTo>
                  <a:cubicBezTo>
                    <a:pt x="8834120" y="1755267"/>
                    <a:pt x="6856603" y="0"/>
                    <a:pt x="4417060" y="0"/>
                  </a:cubicBezTo>
                  <a:close/>
                </a:path>
              </a:pathLst>
            </a:custGeom>
            <a:blipFill>
              <a:blip r:embed="rId4"/>
              <a:stretch>
                <a:fillRect l="-8084" r="-8116" b="-59"/>
              </a:stretch>
            </a:blipFill>
          </p:spPr>
        </p:sp>
      </p:grpSp>
      <p:sp>
        <p:nvSpPr>
          <p:cNvPr id="5" name="TextBox 5"/>
          <p:cNvSpPr txBox="1"/>
          <p:nvPr/>
        </p:nvSpPr>
        <p:spPr>
          <a:xfrm>
            <a:off x="303575" y="3695976"/>
            <a:ext cx="4745754" cy="694571"/>
          </a:xfrm>
          <a:prstGeom prst="rect">
            <a:avLst/>
          </a:prstGeom>
        </p:spPr>
        <p:txBody>
          <a:bodyPr lIns="0" tIns="0" rIns="0" bIns="0" rtlCol="0" anchor="t">
            <a:spAutoFit/>
          </a:bodyPr>
          <a:lstStyle/>
          <a:p>
            <a:pPr algn="l">
              <a:lnSpc>
                <a:spcPts val="3035"/>
              </a:lnSpc>
            </a:pPr>
            <a:r>
              <a:rPr lang="en-US" sz="6070">
                <a:solidFill>
                  <a:srgbClr val="201F1C"/>
                </a:solidFill>
                <a:latin typeface="Nourd Semi-Bold"/>
              </a:rPr>
              <a:t>SIGN SENSE</a:t>
            </a:r>
          </a:p>
          <a:p>
            <a:pPr algn="l">
              <a:lnSpc>
                <a:spcPts val="4732"/>
              </a:lnSpc>
            </a:pPr>
            <a:r>
              <a:rPr lang="en-US" sz="1893">
                <a:solidFill>
                  <a:srgbClr val="201F1C"/>
                </a:solidFill>
                <a:latin typeface="Aileron Bold"/>
              </a:rPr>
              <a:t>Learn the language of hands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200660" y="2133600"/>
            <a:ext cx="4429760" cy="3048000"/>
          </a:xfrm>
          <a:custGeom>
            <a:avLst/>
            <a:gdLst/>
            <a:ahLst/>
            <a:cxnLst/>
            <a:rect l="l" t="t" r="r" b="b"/>
            <a:pathLst>
              <a:path w="4429760" h="3048000">
                <a:moveTo>
                  <a:pt x="0" y="0"/>
                </a:moveTo>
                <a:lnTo>
                  <a:pt x="4429760" y="0"/>
                </a:lnTo>
                <a:lnTo>
                  <a:pt x="4429760" y="3048000"/>
                </a:lnTo>
                <a:lnTo>
                  <a:pt x="0" y="3048000"/>
                </a:lnTo>
                <a:lnTo>
                  <a:pt x="0" y="0"/>
                </a:lnTo>
                <a:close/>
              </a:path>
            </a:pathLst>
          </a:custGeom>
          <a:blipFill>
            <a:blip r:embed="rId4"/>
            <a:stretch>
              <a:fillRect l="-5554" r="-5569"/>
            </a:stretch>
          </a:blipFill>
          <a:ln w="38100" cap="sq">
            <a:solidFill>
              <a:srgbClr val="000000"/>
            </a:solidFill>
            <a:prstDash val="solid"/>
            <a:miter/>
          </a:ln>
        </p:spPr>
      </p:sp>
      <p:sp>
        <p:nvSpPr>
          <p:cNvPr id="6" name="Freeform 6"/>
          <p:cNvSpPr/>
          <p:nvPr/>
        </p:nvSpPr>
        <p:spPr>
          <a:xfrm>
            <a:off x="5352474" y="2133600"/>
            <a:ext cx="3810000" cy="3058160"/>
          </a:xfrm>
          <a:custGeom>
            <a:avLst/>
            <a:gdLst/>
            <a:ahLst/>
            <a:cxnLst/>
            <a:rect l="l" t="t" r="r" b="b"/>
            <a:pathLst>
              <a:path w="3810000" h="3058160">
                <a:moveTo>
                  <a:pt x="0" y="0"/>
                </a:moveTo>
                <a:lnTo>
                  <a:pt x="3810000" y="0"/>
                </a:lnTo>
                <a:lnTo>
                  <a:pt x="3810000" y="3058160"/>
                </a:lnTo>
                <a:lnTo>
                  <a:pt x="0" y="3058160"/>
                </a:lnTo>
                <a:lnTo>
                  <a:pt x="0" y="0"/>
                </a:lnTo>
                <a:close/>
              </a:path>
            </a:pathLst>
          </a:custGeom>
          <a:blipFill>
            <a:blip r:embed="rId5"/>
            <a:stretch>
              <a:fillRect/>
            </a:stretch>
          </a:blipFill>
          <a:ln w="38100" cap="sq">
            <a:solidFill>
              <a:srgbClr val="000000"/>
            </a:solidFill>
            <a:prstDash val="solid"/>
            <a:miter/>
          </a:ln>
        </p:spPr>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6"/>
            <a:stretch>
              <a:fillRect/>
            </a:stretch>
          </a:blipFill>
        </p:spPr>
      </p:sp>
      <p:sp>
        <p:nvSpPr>
          <p:cNvPr id="8" name="Freeform 8"/>
          <p:cNvSpPr/>
          <p:nvPr/>
        </p:nvSpPr>
        <p:spPr>
          <a:xfrm>
            <a:off x="1991335" y="5570396"/>
            <a:ext cx="5900964" cy="741833"/>
          </a:xfrm>
          <a:custGeom>
            <a:avLst/>
            <a:gdLst/>
            <a:ahLst/>
            <a:cxnLst/>
            <a:rect l="l" t="t" r="r" b="b"/>
            <a:pathLst>
              <a:path w="5900964" h="741833">
                <a:moveTo>
                  <a:pt x="0" y="0"/>
                </a:moveTo>
                <a:lnTo>
                  <a:pt x="5900963" y="0"/>
                </a:lnTo>
                <a:lnTo>
                  <a:pt x="5900963" y="741833"/>
                </a:lnTo>
                <a:lnTo>
                  <a:pt x="0" y="741833"/>
                </a:lnTo>
                <a:lnTo>
                  <a:pt x="0" y="0"/>
                </a:lnTo>
                <a:close/>
              </a:path>
            </a:pathLst>
          </a:custGeom>
          <a:blipFill>
            <a:blip r:embed="rId7"/>
            <a:stretch>
              <a:fillRect b="-10510"/>
            </a:stretch>
          </a:blipFill>
        </p:spPr>
      </p:sp>
      <p:sp>
        <p:nvSpPr>
          <p:cNvPr id="9" name="TextBox 9"/>
          <p:cNvSpPr txBox="1"/>
          <p:nvPr/>
        </p:nvSpPr>
        <p:spPr>
          <a:xfrm>
            <a:off x="1991335" y="387584"/>
            <a:ext cx="2342784" cy="740313"/>
          </a:xfrm>
          <a:prstGeom prst="rect">
            <a:avLst/>
          </a:prstGeom>
        </p:spPr>
        <p:txBody>
          <a:bodyPr lIns="0" tIns="0" rIns="0" bIns="0" rtlCol="0" anchor="t">
            <a:spAutoFit/>
          </a:bodyPr>
          <a:lstStyle/>
          <a:p>
            <a:pPr algn="l">
              <a:lnSpc>
                <a:spcPts val="5901"/>
              </a:lnSpc>
            </a:pPr>
            <a:r>
              <a:rPr lang="en-US" sz="4215">
                <a:solidFill>
                  <a:srgbClr val="0154A6"/>
                </a:solidFill>
                <a:latin typeface="Canva Sans Bold"/>
              </a:rPr>
              <a:t>Our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345947" y="1845600"/>
            <a:ext cx="3398520" cy="4187462"/>
          </a:xfrm>
          <a:custGeom>
            <a:avLst/>
            <a:gdLst/>
            <a:ahLst/>
            <a:cxnLst/>
            <a:rect l="l" t="t" r="r" b="b"/>
            <a:pathLst>
              <a:path w="3398520" h="4187462">
                <a:moveTo>
                  <a:pt x="0" y="0"/>
                </a:moveTo>
                <a:lnTo>
                  <a:pt x="3398520" y="0"/>
                </a:lnTo>
                <a:lnTo>
                  <a:pt x="3398520" y="4187462"/>
                </a:lnTo>
                <a:lnTo>
                  <a:pt x="0" y="4187462"/>
                </a:lnTo>
                <a:lnTo>
                  <a:pt x="0" y="0"/>
                </a:lnTo>
                <a:close/>
              </a:path>
            </a:pathLst>
          </a:custGeom>
          <a:blipFill>
            <a:blip r:embed="rId4"/>
            <a:stretch>
              <a:fillRect/>
            </a:stretch>
          </a:blipFill>
          <a:ln w="38100" cap="sq">
            <a:solidFill>
              <a:srgbClr val="000000"/>
            </a:solidFill>
            <a:prstDash val="solid"/>
            <a:miter/>
          </a:ln>
        </p:spPr>
      </p:sp>
      <p:sp>
        <p:nvSpPr>
          <p:cNvPr id="6" name="Freeform 6"/>
          <p:cNvSpPr/>
          <p:nvPr/>
        </p:nvSpPr>
        <p:spPr>
          <a:xfrm>
            <a:off x="8430954" y="6262694"/>
            <a:ext cx="1182253" cy="901158"/>
          </a:xfrm>
          <a:custGeom>
            <a:avLst/>
            <a:gdLst/>
            <a:ahLst/>
            <a:cxnLst/>
            <a:rect l="l" t="t" r="r" b="b"/>
            <a:pathLst>
              <a:path w="1182253" h="901158">
                <a:moveTo>
                  <a:pt x="0" y="0"/>
                </a:moveTo>
                <a:lnTo>
                  <a:pt x="1182252" y="0"/>
                </a:lnTo>
                <a:lnTo>
                  <a:pt x="1182252" y="901158"/>
                </a:lnTo>
                <a:lnTo>
                  <a:pt x="0" y="901158"/>
                </a:lnTo>
                <a:lnTo>
                  <a:pt x="0" y="0"/>
                </a:lnTo>
                <a:close/>
              </a:path>
            </a:pathLst>
          </a:custGeom>
          <a:blipFill>
            <a:blip r:embed="rId5"/>
            <a:stretch>
              <a:fillRect/>
            </a:stretch>
          </a:blipFill>
        </p:spPr>
      </p:sp>
      <p:sp>
        <p:nvSpPr>
          <p:cNvPr id="7" name="Freeform 7"/>
          <p:cNvSpPr/>
          <p:nvPr/>
        </p:nvSpPr>
        <p:spPr>
          <a:xfrm>
            <a:off x="4324511" y="1845600"/>
            <a:ext cx="5288695" cy="4187462"/>
          </a:xfrm>
          <a:custGeom>
            <a:avLst/>
            <a:gdLst/>
            <a:ahLst/>
            <a:cxnLst/>
            <a:rect l="l" t="t" r="r" b="b"/>
            <a:pathLst>
              <a:path w="5288695" h="4187462">
                <a:moveTo>
                  <a:pt x="0" y="0"/>
                </a:moveTo>
                <a:lnTo>
                  <a:pt x="5288695" y="0"/>
                </a:lnTo>
                <a:lnTo>
                  <a:pt x="5288695" y="4187462"/>
                </a:lnTo>
                <a:lnTo>
                  <a:pt x="0" y="4187462"/>
                </a:lnTo>
                <a:lnTo>
                  <a:pt x="0" y="0"/>
                </a:lnTo>
                <a:close/>
              </a:path>
            </a:pathLst>
          </a:custGeom>
          <a:blipFill>
            <a:blip r:embed="rId6">
              <a:alphaModFix amt="78000"/>
            </a:blip>
            <a:stretch>
              <a:fillRect/>
            </a:stretch>
          </a:blipFill>
          <a:ln cap="sq">
            <a:noFill/>
            <a:prstDash val="solid"/>
            <a:miter/>
          </a:ln>
        </p:spPr>
      </p:sp>
      <p:sp>
        <p:nvSpPr>
          <p:cNvPr id="8" name="TextBox 8"/>
          <p:cNvSpPr txBox="1"/>
          <p:nvPr/>
        </p:nvSpPr>
        <p:spPr>
          <a:xfrm>
            <a:off x="2065076" y="387584"/>
            <a:ext cx="2342784" cy="740313"/>
          </a:xfrm>
          <a:prstGeom prst="rect">
            <a:avLst/>
          </a:prstGeom>
        </p:spPr>
        <p:txBody>
          <a:bodyPr lIns="0" tIns="0" rIns="0" bIns="0" rtlCol="0" anchor="t">
            <a:spAutoFit/>
          </a:bodyPr>
          <a:lstStyle/>
          <a:p>
            <a:pPr algn="l">
              <a:lnSpc>
                <a:spcPts val="5901"/>
              </a:lnSpc>
            </a:pPr>
            <a:r>
              <a:rPr lang="en-US" sz="4215">
                <a:solidFill>
                  <a:srgbClr val="0154A6"/>
                </a:solidFill>
                <a:latin typeface="Canva Sans Bold"/>
              </a:rPr>
              <a:t>Our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2525" y="53340"/>
            <a:ext cx="5577840" cy="1356360"/>
          </a:xfrm>
          <a:custGeom>
            <a:avLst/>
            <a:gdLst/>
            <a:ahLst/>
            <a:cxnLst/>
            <a:rect l="l" t="t" r="r" b="b"/>
            <a:pathLst>
              <a:path w="5577840" h="1356360">
                <a:moveTo>
                  <a:pt x="0" y="0"/>
                </a:moveTo>
                <a:lnTo>
                  <a:pt x="5577840" y="0"/>
                </a:lnTo>
                <a:lnTo>
                  <a:pt x="5577840" y="1356360"/>
                </a:lnTo>
                <a:lnTo>
                  <a:pt x="0" y="1356360"/>
                </a:lnTo>
                <a:lnTo>
                  <a:pt x="0" y="0"/>
                </a:lnTo>
                <a:close/>
              </a:path>
            </a:pathLst>
          </a:custGeom>
          <a:blipFill>
            <a:blip r:embed="rId3"/>
            <a:stretch>
              <a:fillRect t="-304" b="-70"/>
            </a:stretch>
          </a:blipFill>
        </p:spPr>
      </p:sp>
      <p:sp>
        <p:nvSpPr>
          <p:cNvPr id="5" name="Freeform 5"/>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6" name="Freeform 6"/>
          <p:cNvSpPr/>
          <p:nvPr/>
        </p:nvSpPr>
        <p:spPr>
          <a:xfrm>
            <a:off x="-2525" y="2819787"/>
            <a:ext cx="9756125" cy="2464302"/>
          </a:xfrm>
          <a:custGeom>
            <a:avLst/>
            <a:gdLst/>
            <a:ahLst/>
            <a:cxnLst/>
            <a:rect l="l" t="t" r="r" b="b"/>
            <a:pathLst>
              <a:path w="9756125" h="2464302">
                <a:moveTo>
                  <a:pt x="0" y="0"/>
                </a:moveTo>
                <a:lnTo>
                  <a:pt x="9756125" y="0"/>
                </a:lnTo>
                <a:lnTo>
                  <a:pt x="9756125" y="2464302"/>
                </a:lnTo>
                <a:lnTo>
                  <a:pt x="0" y="2464302"/>
                </a:lnTo>
                <a:lnTo>
                  <a:pt x="0" y="0"/>
                </a:lnTo>
                <a:close/>
              </a:path>
            </a:pathLst>
          </a:custGeom>
          <a:blipFill>
            <a:blip r:embed="rId5"/>
            <a:stretch>
              <a:fillRect t="-10891" r="-19048" b="-10891"/>
            </a:stretch>
          </a:blipFill>
          <a:ln w="38100" cap="sq">
            <a:solidFill>
              <a:srgbClr val="000000"/>
            </a:solidFill>
            <a:prstDash val="solid"/>
            <a:miter/>
          </a:ln>
        </p:spPr>
      </p:sp>
      <p:sp>
        <p:nvSpPr>
          <p:cNvPr id="7" name="TextBox 7"/>
          <p:cNvSpPr txBox="1"/>
          <p:nvPr/>
        </p:nvSpPr>
        <p:spPr>
          <a:xfrm>
            <a:off x="1694708" y="404007"/>
            <a:ext cx="1956161" cy="539200"/>
          </a:xfrm>
          <a:prstGeom prst="rect">
            <a:avLst/>
          </a:prstGeom>
        </p:spPr>
        <p:txBody>
          <a:bodyPr lIns="0" tIns="0" rIns="0" bIns="0" rtlCol="0" anchor="t">
            <a:spAutoFit/>
          </a:bodyPr>
          <a:lstStyle/>
          <a:p>
            <a:pPr algn="l">
              <a:lnSpc>
                <a:spcPts val="4405"/>
              </a:lnSpc>
            </a:pPr>
            <a:r>
              <a:rPr lang="en-US" sz="3146">
                <a:solidFill>
                  <a:srgbClr val="0154A6"/>
                </a:solidFill>
                <a:latin typeface="Canva Sans Bold"/>
              </a:rPr>
              <a:t>Flowchart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5577840" cy="1356360"/>
          </a:xfrm>
          <a:custGeom>
            <a:avLst/>
            <a:gdLst/>
            <a:ahLst/>
            <a:cxnLst/>
            <a:rect l="l" t="t" r="r" b="b"/>
            <a:pathLst>
              <a:path w="5577840" h="1356360">
                <a:moveTo>
                  <a:pt x="0" y="0"/>
                </a:moveTo>
                <a:lnTo>
                  <a:pt x="5577840" y="0"/>
                </a:lnTo>
                <a:lnTo>
                  <a:pt x="5577840" y="1356360"/>
                </a:lnTo>
                <a:lnTo>
                  <a:pt x="0" y="1356360"/>
                </a:lnTo>
                <a:lnTo>
                  <a:pt x="0" y="0"/>
                </a:lnTo>
                <a:close/>
              </a:path>
            </a:pathLst>
          </a:custGeom>
          <a:blipFill>
            <a:blip r:embed="rId3"/>
            <a:stretch>
              <a:fillRect t="-304" b="-70"/>
            </a:stretch>
          </a:blipFill>
        </p:spPr>
      </p:sp>
      <p:sp>
        <p:nvSpPr>
          <p:cNvPr id="5" name="Freeform 5"/>
          <p:cNvSpPr/>
          <p:nvPr/>
        </p:nvSpPr>
        <p:spPr>
          <a:xfrm>
            <a:off x="0" y="2269460"/>
            <a:ext cx="9753600" cy="3256280"/>
          </a:xfrm>
          <a:custGeom>
            <a:avLst/>
            <a:gdLst/>
            <a:ahLst/>
            <a:cxnLst/>
            <a:rect l="l" t="t" r="r" b="b"/>
            <a:pathLst>
              <a:path w="9753600" h="3256280">
                <a:moveTo>
                  <a:pt x="0" y="0"/>
                </a:moveTo>
                <a:lnTo>
                  <a:pt x="9753600" y="0"/>
                </a:lnTo>
                <a:lnTo>
                  <a:pt x="9753600" y="3256280"/>
                </a:lnTo>
                <a:lnTo>
                  <a:pt x="0" y="3256280"/>
                </a:lnTo>
                <a:lnTo>
                  <a:pt x="0" y="0"/>
                </a:lnTo>
                <a:close/>
              </a:path>
            </a:pathLst>
          </a:custGeom>
          <a:blipFill>
            <a:blip r:embed="rId4">
              <a:alphaModFix amt="77000"/>
            </a:blip>
            <a:stretch>
              <a:fillRect l="-42786" t="-11017" r="-72317" b="-14567"/>
            </a:stretch>
          </a:blipFill>
          <a:ln w="38100" cap="sq">
            <a:solidFill>
              <a:srgbClr val="000000">
                <a:alpha val="76863"/>
              </a:srgbClr>
            </a:solidFill>
            <a:prstDash val="solid"/>
            <a:miter/>
          </a:ln>
        </p:spPr>
      </p:sp>
      <p:sp>
        <p:nvSpPr>
          <p:cNvPr id="6" name="TextBox 6"/>
          <p:cNvSpPr txBox="1"/>
          <p:nvPr/>
        </p:nvSpPr>
        <p:spPr>
          <a:xfrm>
            <a:off x="1697233" y="350667"/>
            <a:ext cx="1956161" cy="562392"/>
          </a:xfrm>
          <a:prstGeom prst="rect">
            <a:avLst/>
          </a:prstGeom>
        </p:spPr>
        <p:txBody>
          <a:bodyPr lIns="0" tIns="0" rIns="0" bIns="0" rtlCol="0" anchor="t">
            <a:spAutoFit/>
          </a:bodyPr>
          <a:lstStyle/>
          <a:p>
            <a:pPr algn="l">
              <a:lnSpc>
                <a:spcPts val="4405"/>
              </a:lnSpc>
            </a:pPr>
            <a:r>
              <a:rPr lang="en-US" sz="3146">
                <a:solidFill>
                  <a:srgbClr val="0154A6"/>
                </a:solidFill>
                <a:latin typeface="Canva Sans Bold"/>
              </a:rPr>
              <a:t>Flowchart</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0" y="2566213"/>
            <a:ext cx="9753600" cy="3048000"/>
          </a:xfrm>
          <a:custGeom>
            <a:avLst/>
            <a:gdLst/>
            <a:ahLst/>
            <a:cxnLst/>
            <a:rect l="l" t="t" r="r" b="b"/>
            <a:pathLst>
              <a:path w="9753600" h="3048000">
                <a:moveTo>
                  <a:pt x="0" y="0"/>
                </a:moveTo>
                <a:lnTo>
                  <a:pt x="9753600" y="0"/>
                </a:lnTo>
                <a:lnTo>
                  <a:pt x="9753600" y="3048000"/>
                </a:lnTo>
                <a:lnTo>
                  <a:pt x="0" y="3048000"/>
                </a:lnTo>
                <a:lnTo>
                  <a:pt x="0" y="0"/>
                </a:lnTo>
                <a:close/>
              </a:path>
            </a:pathLst>
          </a:custGeom>
          <a:blipFill>
            <a:blip r:embed="rId4">
              <a:alphaModFix amt="78000"/>
            </a:blip>
            <a:stretch>
              <a:fillRect l="-50988" t="-13358" r="-5938" b="-17808"/>
            </a:stretch>
          </a:blipFill>
          <a:ln w="38100" cap="sq">
            <a:solidFill>
              <a:srgbClr val="000000">
                <a:alpha val="77647"/>
              </a:srgbClr>
            </a:solidFill>
            <a:prstDash val="solid"/>
            <a:miter/>
          </a:ln>
        </p:spPr>
      </p:sp>
      <p:sp>
        <p:nvSpPr>
          <p:cNvPr id="6" name="TextBox 6"/>
          <p:cNvSpPr txBox="1"/>
          <p:nvPr/>
        </p:nvSpPr>
        <p:spPr>
          <a:xfrm>
            <a:off x="2009074" y="390510"/>
            <a:ext cx="2454813"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Flowchart</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0" y="2918323"/>
            <a:ext cx="9753600" cy="1991360"/>
          </a:xfrm>
          <a:custGeom>
            <a:avLst/>
            <a:gdLst/>
            <a:ahLst/>
            <a:cxnLst/>
            <a:rect l="l" t="t" r="r" b="b"/>
            <a:pathLst>
              <a:path w="9753600" h="1991360">
                <a:moveTo>
                  <a:pt x="0" y="0"/>
                </a:moveTo>
                <a:lnTo>
                  <a:pt x="9753600" y="0"/>
                </a:lnTo>
                <a:lnTo>
                  <a:pt x="9753600" y="1991360"/>
                </a:lnTo>
                <a:lnTo>
                  <a:pt x="0" y="1991360"/>
                </a:lnTo>
                <a:lnTo>
                  <a:pt x="0" y="0"/>
                </a:lnTo>
                <a:close/>
              </a:path>
            </a:pathLst>
          </a:custGeom>
          <a:blipFill>
            <a:blip r:embed="rId4">
              <a:alphaModFix amt="67000"/>
            </a:blip>
            <a:stretch>
              <a:fillRect t="-778" b="-2537"/>
            </a:stretch>
          </a:blipFill>
          <a:ln w="38100" cap="sq">
            <a:solidFill>
              <a:srgbClr val="000000">
                <a:alpha val="66667"/>
              </a:srgbClr>
            </a:solidFill>
            <a:prstDash val="solid"/>
            <a:miter/>
          </a:ln>
        </p:spPr>
      </p:sp>
      <p:sp>
        <p:nvSpPr>
          <p:cNvPr id="6" name="TextBox 6"/>
          <p:cNvSpPr txBox="1"/>
          <p:nvPr/>
        </p:nvSpPr>
        <p:spPr>
          <a:xfrm>
            <a:off x="1083747" y="400792"/>
            <a:ext cx="4336857" cy="740313"/>
          </a:xfrm>
          <a:prstGeom prst="rect">
            <a:avLst/>
          </a:prstGeom>
        </p:spPr>
        <p:txBody>
          <a:bodyPr lIns="0" tIns="0" rIns="0" bIns="0" rtlCol="0" anchor="t">
            <a:spAutoFit/>
          </a:bodyPr>
          <a:lstStyle/>
          <a:p>
            <a:pPr algn="l">
              <a:lnSpc>
                <a:spcPts val="5901"/>
              </a:lnSpc>
            </a:pPr>
            <a:r>
              <a:rPr lang="en-US" sz="4215">
                <a:solidFill>
                  <a:srgbClr val="0154A6"/>
                </a:solidFill>
                <a:latin typeface="Canva Sans Bold"/>
              </a:rPr>
              <a:t>Algorithms Used</a:t>
            </a:r>
          </a:p>
        </p:txBody>
      </p:sp>
      <p:sp>
        <p:nvSpPr>
          <p:cNvPr id="7" name="Freeform 7"/>
          <p:cNvSpPr/>
          <p:nvPr/>
        </p:nvSpPr>
        <p:spPr>
          <a:xfrm>
            <a:off x="8430954" y="6312530"/>
            <a:ext cx="1182253" cy="901158"/>
          </a:xfrm>
          <a:custGeom>
            <a:avLst/>
            <a:gdLst/>
            <a:ahLst/>
            <a:cxnLst/>
            <a:rect l="l" t="t" r="r" b="b"/>
            <a:pathLst>
              <a:path w="1182253" h="901158">
                <a:moveTo>
                  <a:pt x="0" y="0"/>
                </a:moveTo>
                <a:lnTo>
                  <a:pt x="1182252" y="0"/>
                </a:lnTo>
                <a:lnTo>
                  <a:pt x="1182252" y="901158"/>
                </a:lnTo>
                <a:lnTo>
                  <a:pt x="0" y="901158"/>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0" y="2827477"/>
            <a:ext cx="5715000" cy="2260600"/>
          </a:xfrm>
          <a:custGeom>
            <a:avLst/>
            <a:gdLst/>
            <a:ahLst/>
            <a:cxnLst/>
            <a:rect l="l" t="t" r="r" b="b"/>
            <a:pathLst>
              <a:path w="5715000" h="2260600">
                <a:moveTo>
                  <a:pt x="0" y="0"/>
                </a:moveTo>
                <a:lnTo>
                  <a:pt x="5715000" y="0"/>
                </a:lnTo>
                <a:lnTo>
                  <a:pt x="5715000" y="2260600"/>
                </a:lnTo>
                <a:lnTo>
                  <a:pt x="0" y="2260600"/>
                </a:lnTo>
                <a:lnTo>
                  <a:pt x="0" y="0"/>
                </a:lnTo>
                <a:close/>
              </a:path>
            </a:pathLst>
          </a:custGeom>
          <a:blipFill>
            <a:blip r:embed="rId4">
              <a:alphaModFix amt="83000"/>
            </a:blip>
            <a:stretch>
              <a:fillRect t="-1280" b="-741"/>
            </a:stretch>
          </a:blipFill>
          <a:ln w="38100" cap="sq">
            <a:solidFill>
              <a:srgbClr val="000000">
                <a:alpha val="82745"/>
              </a:srgbClr>
            </a:solidFill>
            <a:prstDash val="solid"/>
            <a:miter/>
          </a:ln>
        </p:spPr>
      </p:sp>
      <p:grpSp>
        <p:nvGrpSpPr>
          <p:cNvPr id="6" name="Group 6"/>
          <p:cNvGrpSpPr/>
          <p:nvPr/>
        </p:nvGrpSpPr>
        <p:grpSpPr>
          <a:xfrm rot="-2796900">
            <a:off x="6069061" y="2244532"/>
            <a:ext cx="3444240" cy="3444240"/>
            <a:chOff x="0" y="0"/>
            <a:chExt cx="8610600" cy="8610600"/>
          </a:xfrm>
        </p:grpSpPr>
        <p:sp>
          <p:nvSpPr>
            <p:cNvPr id="7" name="Freeform 7"/>
            <p:cNvSpPr/>
            <p:nvPr/>
          </p:nvSpPr>
          <p:spPr>
            <a:xfrm>
              <a:off x="0" y="0"/>
              <a:ext cx="8610600" cy="8610600"/>
            </a:xfrm>
            <a:custGeom>
              <a:avLst/>
              <a:gdLst/>
              <a:ahLst/>
              <a:cxnLst/>
              <a:rect l="l" t="t" r="r" b="b"/>
              <a:pathLst>
                <a:path w="8610600" h="8610600">
                  <a:moveTo>
                    <a:pt x="8610600" y="0"/>
                  </a:moveTo>
                  <a:lnTo>
                    <a:pt x="0" y="0"/>
                  </a:lnTo>
                  <a:lnTo>
                    <a:pt x="0" y="8609457"/>
                  </a:lnTo>
                  <a:lnTo>
                    <a:pt x="1143" y="8610600"/>
                  </a:lnTo>
                  <a:lnTo>
                    <a:pt x="6892544" y="8610600"/>
                  </a:lnTo>
                  <a:lnTo>
                    <a:pt x="8610600" y="6986778"/>
                  </a:lnTo>
                  <a:lnTo>
                    <a:pt x="8610600" y="0"/>
                  </a:lnTo>
                  <a:close/>
                </a:path>
              </a:pathLst>
            </a:custGeom>
            <a:blipFill>
              <a:blip r:embed="rId5"/>
              <a:stretch>
                <a:fillRect l="-2284" t="-2163" r="-1992" b="-2113"/>
              </a:stretch>
            </a:blipFill>
          </p:spPr>
        </p:sp>
      </p:grpSp>
      <p:sp>
        <p:nvSpPr>
          <p:cNvPr id="8" name="TextBox 8"/>
          <p:cNvSpPr txBox="1"/>
          <p:nvPr/>
        </p:nvSpPr>
        <p:spPr>
          <a:xfrm>
            <a:off x="1676974" y="471973"/>
            <a:ext cx="3199826" cy="707053"/>
          </a:xfrm>
          <a:prstGeom prst="rect">
            <a:avLst/>
          </a:prstGeom>
        </p:spPr>
        <p:txBody>
          <a:bodyPr wrap="square" lIns="0" tIns="0" rIns="0" bIns="0" rtlCol="0" anchor="t">
            <a:spAutoFit/>
          </a:bodyPr>
          <a:lstStyle/>
          <a:p>
            <a:pPr algn="l">
              <a:lnSpc>
                <a:spcPts val="5901"/>
              </a:lnSpc>
            </a:pPr>
            <a:r>
              <a:rPr lang="en-US" sz="4215" dirty="0" err="1">
                <a:solidFill>
                  <a:srgbClr val="0154A6"/>
                </a:solidFill>
                <a:latin typeface="Canva Sans Bold"/>
              </a:rPr>
              <a:t>MediaPipe</a:t>
            </a:r>
            <a:endParaRPr lang="en-US" sz="4215" dirty="0">
              <a:solidFill>
                <a:srgbClr val="0154A6"/>
              </a:solidFill>
              <a:latin typeface="Canva Sans Bold"/>
            </a:endParaRPr>
          </a:p>
        </p:txBody>
      </p:sp>
      <p:sp>
        <p:nvSpPr>
          <p:cNvPr id="9" name="TextBox 9"/>
          <p:cNvSpPr txBox="1"/>
          <p:nvPr/>
        </p:nvSpPr>
        <p:spPr>
          <a:xfrm>
            <a:off x="6588430" y="3378459"/>
            <a:ext cx="2591796" cy="1125057"/>
          </a:xfrm>
          <a:prstGeom prst="rect">
            <a:avLst/>
          </a:prstGeom>
        </p:spPr>
        <p:txBody>
          <a:bodyPr lIns="0" tIns="0" rIns="0" bIns="0" rtlCol="0" anchor="t">
            <a:spAutoFit/>
          </a:bodyPr>
          <a:lstStyle/>
          <a:p>
            <a:pPr algn="l">
              <a:lnSpc>
                <a:spcPts val="1760"/>
              </a:lnSpc>
            </a:pPr>
            <a:r>
              <a:rPr lang="en-US" sz="1284">
                <a:solidFill>
                  <a:srgbClr val="0154A6"/>
                </a:solidFill>
                <a:latin typeface="Canva Sans Bold"/>
              </a:rPr>
              <a:t>MediaPipe is an open-source framework for building pipelines to perform computer vision inference over arbitrary sensory data such as video or audio.</a:t>
            </a:r>
          </a:p>
        </p:txBody>
      </p:sp>
      <p:sp>
        <p:nvSpPr>
          <p:cNvPr id="10" name="Freeform 10"/>
          <p:cNvSpPr/>
          <p:nvPr/>
        </p:nvSpPr>
        <p:spPr>
          <a:xfrm>
            <a:off x="8341359" y="6242502"/>
            <a:ext cx="1182253" cy="901158"/>
          </a:xfrm>
          <a:custGeom>
            <a:avLst/>
            <a:gdLst/>
            <a:ahLst/>
            <a:cxnLst/>
            <a:rect l="l" t="t" r="r" b="b"/>
            <a:pathLst>
              <a:path w="1182253" h="901158">
                <a:moveTo>
                  <a:pt x="0" y="0"/>
                </a:moveTo>
                <a:lnTo>
                  <a:pt x="1182252" y="0"/>
                </a:lnTo>
                <a:lnTo>
                  <a:pt x="1182252" y="901157"/>
                </a:lnTo>
                <a:lnTo>
                  <a:pt x="0" y="901157"/>
                </a:lnTo>
                <a:lnTo>
                  <a:pt x="0" y="0"/>
                </a:lnTo>
                <a:close/>
              </a:path>
            </a:pathLst>
          </a:custGeom>
          <a:blipFill>
            <a:blip r:embed="rId6"/>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0" y="3342249"/>
            <a:ext cx="2870200" cy="1645920"/>
          </a:xfrm>
          <a:custGeom>
            <a:avLst/>
            <a:gdLst/>
            <a:ahLst/>
            <a:cxnLst/>
            <a:rect l="l" t="t" r="r" b="b"/>
            <a:pathLst>
              <a:path w="2870200" h="1645920">
                <a:moveTo>
                  <a:pt x="0" y="0"/>
                </a:moveTo>
                <a:lnTo>
                  <a:pt x="2870200" y="0"/>
                </a:lnTo>
                <a:lnTo>
                  <a:pt x="2870200" y="1645920"/>
                </a:lnTo>
                <a:lnTo>
                  <a:pt x="0" y="1645920"/>
                </a:lnTo>
                <a:lnTo>
                  <a:pt x="0" y="0"/>
                </a:lnTo>
                <a:close/>
              </a:path>
            </a:pathLst>
          </a:custGeom>
          <a:blipFill>
            <a:blip r:embed="rId4">
              <a:alphaModFix amt="73000"/>
            </a:blip>
            <a:stretch>
              <a:fillRect l="-11235" t="-20251" r="-11773" b="-119"/>
            </a:stretch>
          </a:blipFill>
          <a:ln w="38100" cap="sq">
            <a:solidFill>
              <a:srgbClr val="000000">
                <a:alpha val="72941"/>
              </a:srgbClr>
            </a:solidFill>
            <a:prstDash val="solid"/>
            <a:miter/>
          </a:ln>
        </p:spPr>
      </p:sp>
      <p:sp>
        <p:nvSpPr>
          <p:cNvPr id="6" name="Freeform 6"/>
          <p:cNvSpPr/>
          <p:nvPr/>
        </p:nvSpPr>
        <p:spPr>
          <a:xfrm>
            <a:off x="3179907" y="3342249"/>
            <a:ext cx="1844040" cy="1645920"/>
          </a:xfrm>
          <a:custGeom>
            <a:avLst/>
            <a:gdLst/>
            <a:ahLst/>
            <a:cxnLst/>
            <a:rect l="l" t="t" r="r" b="b"/>
            <a:pathLst>
              <a:path w="1844040" h="1645920">
                <a:moveTo>
                  <a:pt x="0" y="0"/>
                </a:moveTo>
                <a:lnTo>
                  <a:pt x="1844040" y="0"/>
                </a:lnTo>
                <a:lnTo>
                  <a:pt x="1844040" y="1645920"/>
                </a:lnTo>
                <a:lnTo>
                  <a:pt x="0" y="1645920"/>
                </a:lnTo>
                <a:lnTo>
                  <a:pt x="0" y="0"/>
                </a:lnTo>
                <a:close/>
              </a:path>
            </a:pathLst>
          </a:custGeom>
          <a:blipFill>
            <a:blip r:embed="rId5">
              <a:alphaModFix amt="65999"/>
            </a:blip>
            <a:stretch>
              <a:fillRect/>
            </a:stretch>
          </a:blipFill>
          <a:ln w="38100" cap="sq">
            <a:solidFill>
              <a:srgbClr val="000000">
                <a:alpha val="65882"/>
              </a:srgbClr>
            </a:solidFill>
            <a:prstDash val="solid"/>
            <a:miter/>
          </a:ln>
        </p:spPr>
      </p:sp>
      <p:grpSp>
        <p:nvGrpSpPr>
          <p:cNvPr id="7" name="Group 7"/>
          <p:cNvGrpSpPr/>
          <p:nvPr/>
        </p:nvGrpSpPr>
        <p:grpSpPr>
          <a:xfrm rot="-2796900">
            <a:off x="5959673" y="2135378"/>
            <a:ext cx="3505200" cy="3505200"/>
            <a:chOff x="0" y="0"/>
            <a:chExt cx="8763000" cy="8763000"/>
          </a:xfrm>
        </p:grpSpPr>
        <p:sp>
          <p:nvSpPr>
            <p:cNvPr id="8" name="Freeform 8"/>
            <p:cNvSpPr/>
            <p:nvPr/>
          </p:nvSpPr>
          <p:spPr>
            <a:xfrm>
              <a:off x="0" y="0"/>
              <a:ext cx="8763000" cy="8763000"/>
            </a:xfrm>
            <a:custGeom>
              <a:avLst/>
              <a:gdLst/>
              <a:ahLst/>
              <a:cxnLst/>
              <a:rect l="l" t="t" r="r" b="b"/>
              <a:pathLst>
                <a:path w="8763000" h="8763000">
                  <a:moveTo>
                    <a:pt x="8763000" y="0"/>
                  </a:moveTo>
                  <a:lnTo>
                    <a:pt x="0" y="0"/>
                  </a:lnTo>
                  <a:lnTo>
                    <a:pt x="0" y="8763000"/>
                  </a:lnTo>
                  <a:lnTo>
                    <a:pt x="7175246" y="8763000"/>
                  </a:lnTo>
                  <a:lnTo>
                    <a:pt x="8763000" y="7262368"/>
                  </a:lnTo>
                  <a:lnTo>
                    <a:pt x="8763000" y="0"/>
                  </a:lnTo>
                  <a:close/>
                </a:path>
              </a:pathLst>
            </a:custGeom>
            <a:blipFill>
              <a:blip r:embed="rId6"/>
              <a:stretch>
                <a:fillRect l="-2284" t="-2163" r="-2063" b="-2184"/>
              </a:stretch>
            </a:blipFill>
          </p:spPr>
        </p:sp>
      </p:grpSp>
      <p:sp>
        <p:nvSpPr>
          <p:cNvPr id="9" name="TextBox 9"/>
          <p:cNvSpPr txBox="1"/>
          <p:nvPr/>
        </p:nvSpPr>
        <p:spPr>
          <a:xfrm>
            <a:off x="1676644" y="460293"/>
            <a:ext cx="3347303" cy="730413"/>
          </a:xfrm>
          <a:prstGeom prst="rect">
            <a:avLst/>
          </a:prstGeom>
        </p:spPr>
        <p:txBody>
          <a:bodyPr wrap="square" lIns="0" tIns="0" rIns="0" bIns="0" rtlCol="0" anchor="t">
            <a:spAutoFit/>
          </a:bodyPr>
          <a:lstStyle/>
          <a:p>
            <a:pPr algn="l">
              <a:lnSpc>
                <a:spcPts val="5898"/>
              </a:lnSpc>
            </a:pPr>
            <a:r>
              <a:rPr lang="en-US" sz="4213" dirty="0" err="1">
                <a:solidFill>
                  <a:srgbClr val="0154A6"/>
                </a:solidFill>
                <a:latin typeface="Canva Sans Bold"/>
              </a:rPr>
              <a:t>MediaPipe</a:t>
            </a:r>
            <a:endParaRPr lang="en-US" sz="4213" dirty="0">
              <a:solidFill>
                <a:srgbClr val="0154A6"/>
              </a:solidFill>
              <a:latin typeface="Canva Sans Bold"/>
            </a:endParaRPr>
          </a:p>
        </p:txBody>
      </p:sp>
      <p:sp>
        <p:nvSpPr>
          <p:cNvPr id="10" name="TextBox 10"/>
          <p:cNvSpPr txBox="1"/>
          <p:nvPr/>
        </p:nvSpPr>
        <p:spPr>
          <a:xfrm>
            <a:off x="6407995" y="3405997"/>
            <a:ext cx="2703657" cy="944913"/>
          </a:xfrm>
          <a:prstGeom prst="rect">
            <a:avLst/>
          </a:prstGeom>
        </p:spPr>
        <p:txBody>
          <a:bodyPr lIns="0" tIns="0" rIns="0" bIns="0" rtlCol="0" anchor="t">
            <a:spAutoFit/>
          </a:bodyPr>
          <a:lstStyle/>
          <a:p>
            <a:pPr algn="just">
              <a:lnSpc>
                <a:spcPts val="1500"/>
              </a:lnSpc>
            </a:pPr>
            <a:r>
              <a:rPr lang="en-US" sz="1075">
                <a:solidFill>
                  <a:srgbClr val="0154A6"/>
                </a:solidFill>
                <a:latin typeface="Canva Sans Bold"/>
              </a:rPr>
              <a:t>It lets you recognize hand gestures in real-time and provides the</a:t>
            </a:r>
          </a:p>
          <a:p>
            <a:pPr algn="l">
              <a:lnSpc>
                <a:spcPts val="1500"/>
              </a:lnSpc>
            </a:pPr>
            <a:r>
              <a:rPr lang="en-US" sz="1075">
                <a:solidFill>
                  <a:srgbClr val="0154A6"/>
                </a:solidFill>
                <a:latin typeface="Canva Sans Bold"/>
              </a:rPr>
              <a:t>recognized hand gesture results along with the landmarks of the detected hands.</a:t>
            </a:r>
          </a:p>
        </p:txBody>
      </p:sp>
      <p:sp>
        <p:nvSpPr>
          <p:cNvPr id="11" name="Freeform 11"/>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7"/>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82855"/>
            <a:ext cx="6675120" cy="1651000"/>
          </a:xfrm>
          <a:custGeom>
            <a:avLst/>
            <a:gdLst/>
            <a:ahLst/>
            <a:cxnLst/>
            <a:rect l="l" t="t" r="r" b="b"/>
            <a:pathLst>
              <a:path w="6675120" h="1651000">
                <a:moveTo>
                  <a:pt x="0" y="0"/>
                </a:moveTo>
                <a:lnTo>
                  <a:pt x="6675120" y="0"/>
                </a:lnTo>
                <a:lnTo>
                  <a:pt x="6675120" y="1651000"/>
                </a:lnTo>
                <a:lnTo>
                  <a:pt x="0" y="1651000"/>
                </a:lnTo>
                <a:lnTo>
                  <a:pt x="0" y="0"/>
                </a:lnTo>
                <a:close/>
              </a:path>
            </a:pathLst>
          </a:custGeom>
          <a:blipFill>
            <a:blip r:embed="rId3"/>
            <a:stretch>
              <a:fillRect t="-304" r="-1826" b="-310"/>
            </a:stretch>
          </a:blipFill>
        </p:spPr>
      </p:sp>
      <p:sp>
        <p:nvSpPr>
          <p:cNvPr id="5" name="Freeform 5"/>
          <p:cNvSpPr/>
          <p:nvPr/>
        </p:nvSpPr>
        <p:spPr>
          <a:xfrm>
            <a:off x="1612468" y="2487351"/>
            <a:ext cx="6527800" cy="3362960"/>
          </a:xfrm>
          <a:custGeom>
            <a:avLst/>
            <a:gdLst/>
            <a:ahLst/>
            <a:cxnLst/>
            <a:rect l="l" t="t" r="r" b="b"/>
            <a:pathLst>
              <a:path w="6527800" h="3362960">
                <a:moveTo>
                  <a:pt x="0" y="0"/>
                </a:moveTo>
                <a:lnTo>
                  <a:pt x="6527800" y="0"/>
                </a:lnTo>
                <a:lnTo>
                  <a:pt x="6527800" y="3362960"/>
                </a:lnTo>
                <a:lnTo>
                  <a:pt x="0" y="3362960"/>
                </a:lnTo>
                <a:lnTo>
                  <a:pt x="0" y="0"/>
                </a:lnTo>
                <a:close/>
              </a:path>
            </a:pathLst>
          </a:custGeom>
          <a:blipFill>
            <a:blip r:embed="rId4">
              <a:alphaModFix amt="63000"/>
            </a:blip>
            <a:stretch>
              <a:fillRect t="-561" b="-646"/>
            </a:stretch>
          </a:blipFill>
          <a:ln w="38100" cap="sq">
            <a:solidFill>
              <a:srgbClr val="000000">
                <a:alpha val="62745"/>
              </a:srgbClr>
            </a:solidFill>
            <a:prstDash val="solid"/>
            <a:miter/>
          </a:ln>
        </p:spPr>
      </p:sp>
      <p:sp>
        <p:nvSpPr>
          <p:cNvPr id="6" name="TextBox 6"/>
          <p:cNvSpPr txBox="1"/>
          <p:nvPr/>
        </p:nvSpPr>
        <p:spPr>
          <a:xfrm>
            <a:off x="2445217" y="482234"/>
            <a:ext cx="1446256" cy="739531"/>
          </a:xfrm>
          <a:prstGeom prst="rect">
            <a:avLst/>
          </a:prstGeom>
        </p:spPr>
        <p:txBody>
          <a:bodyPr lIns="0" tIns="0" rIns="0" bIns="0" rtlCol="0" anchor="t">
            <a:spAutoFit/>
          </a:bodyPr>
          <a:lstStyle/>
          <a:p>
            <a:pPr algn="l">
              <a:lnSpc>
                <a:spcPts val="5894"/>
              </a:lnSpc>
            </a:pPr>
            <a:r>
              <a:rPr lang="en-US" sz="4210">
                <a:solidFill>
                  <a:srgbClr val="0154A6"/>
                </a:solidFill>
                <a:latin typeface="Canva Sans Bold"/>
              </a:rPr>
              <a:t>LSTM</a:t>
            </a:r>
          </a:p>
        </p:txBody>
      </p:sp>
      <p:sp>
        <p:nvSpPr>
          <p:cNvPr id="7" name="Freeform 7"/>
          <p:cNvSpPr/>
          <p:nvPr/>
        </p:nvSpPr>
        <p:spPr>
          <a:xfrm>
            <a:off x="8430954" y="6312598"/>
            <a:ext cx="1182253" cy="901158"/>
          </a:xfrm>
          <a:custGeom>
            <a:avLst/>
            <a:gdLst/>
            <a:ahLst/>
            <a:cxnLst/>
            <a:rect l="l" t="t" r="r" b="b"/>
            <a:pathLst>
              <a:path w="1182253" h="901158">
                <a:moveTo>
                  <a:pt x="0" y="0"/>
                </a:moveTo>
                <a:lnTo>
                  <a:pt x="1182252" y="0"/>
                </a:lnTo>
                <a:lnTo>
                  <a:pt x="1182252" y="901158"/>
                </a:lnTo>
                <a:lnTo>
                  <a:pt x="0" y="901158"/>
                </a:lnTo>
                <a:lnTo>
                  <a:pt x="0" y="0"/>
                </a:lnTo>
                <a:close/>
              </a:path>
            </a:pathLst>
          </a:custGeom>
          <a:blipFill>
            <a:blip r:embed="rId5"/>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530917" y="2642490"/>
            <a:ext cx="4493901" cy="2426596"/>
          </a:xfrm>
          <a:custGeom>
            <a:avLst/>
            <a:gdLst/>
            <a:ahLst/>
            <a:cxnLst/>
            <a:rect l="l" t="t" r="r" b="b"/>
            <a:pathLst>
              <a:path w="4493901" h="2426596">
                <a:moveTo>
                  <a:pt x="0" y="0"/>
                </a:moveTo>
                <a:lnTo>
                  <a:pt x="4493901" y="0"/>
                </a:lnTo>
                <a:lnTo>
                  <a:pt x="4493901" y="2426597"/>
                </a:lnTo>
                <a:lnTo>
                  <a:pt x="0" y="2426597"/>
                </a:lnTo>
                <a:lnTo>
                  <a:pt x="0" y="0"/>
                </a:lnTo>
                <a:close/>
              </a:path>
            </a:pathLst>
          </a:custGeom>
          <a:blipFill>
            <a:blip r:embed="rId4">
              <a:alphaModFix amt="67000"/>
            </a:blip>
            <a:stretch>
              <a:fillRect/>
            </a:stretch>
          </a:blipFill>
          <a:ln w="38100" cap="sq">
            <a:solidFill>
              <a:srgbClr val="000000">
                <a:alpha val="66667"/>
              </a:srgbClr>
            </a:solidFill>
            <a:prstDash val="solid"/>
            <a:miter/>
          </a:ln>
        </p:spPr>
      </p:sp>
      <p:sp>
        <p:nvSpPr>
          <p:cNvPr id="6" name="Freeform 6"/>
          <p:cNvSpPr/>
          <p:nvPr/>
        </p:nvSpPr>
        <p:spPr>
          <a:xfrm>
            <a:off x="5298504" y="1754067"/>
            <a:ext cx="4455096" cy="4455096"/>
          </a:xfrm>
          <a:custGeom>
            <a:avLst/>
            <a:gdLst/>
            <a:ahLst/>
            <a:cxnLst/>
            <a:rect l="l" t="t" r="r" b="b"/>
            <a:pathLst>
              <a:path w="4455096" h="4455096">
                <a:moveTo>
                  <a:pt x="0" y="0"/>
                </a:moveTo>
                <a:lnTo>
                  <a:pt x="4455096" y="0"/>
                </a:lnTo>
                <a:lnTo>
                  <a:pt x="4455096" y="4455096"/>
                </a:lnTo>
                <a:lnTo>
                  <a:pt x="0" y="4455096"/>
                </a:lnTo>
                <a:lnTo>
                  <a:pt x="0" y="0"/>
                </a:lnTo>
                <a:close/>
              </a:path>
            </a:pathLst>
          </a:custGeom>
          <a:blipFill>
            <a:blip r:embed="rId5"/>
            <a:stretch>
              <a:fillRect/>
            </a:stretch>
          </a:blipFill>
        </p:spPr>
      </p:sp>
      <p:sp>
        <p:nvSpPr>
          <p:cNvPr id="7" name="TextBox 7"/>
          <p:cNvSpPr txBox="1"/>
          <p:nvPr/>
        </p:nvSpPr>
        <p:spPr>
          <a:xfrm>
            <a:off x="2286000" y="396376"/>
            <a:ext cx="1826839" cy="707053"/>
          </a:xfrm>
          <a:prstGeom prst="rect">
            <a:avLst/>
          </a:prstGeom>
        </p:spPr>
        <p:txBody>
          <a:bodyPr wrap="square" lIns="0" tIns="0" rIns="0" bIns="0" rtlCol="0" anchor="t">
            <a:spAutoFit/>
          </a:bodyPr>
          <a:lstStyle/>
          <a:p>
            <a:pPr algn="l">
              <a:lnSpc>
                <a:spcPts val="5901"/>
              </a:lnSpc>
            </a:pPr>
            <a:r>
              <a:rPr lang="en-US" sz="4215" dirty="0">
                <a:solidFill>
                  <a:srgbClr val="0154A6"/>
                </a:solidFill>
                <a:latin typeface="Canva Sans Bold"/>
              </a:rPr>
              <a:t>LSTM</a:t>
            </a:r>
          </a:p>
        </p:txBody>
      </p:sp>
      <p:sp>
        <p:nvSpPr>
          <p:cNvPr id="8" name="TextBox 8"/>
          <p:cNvSpPr txBox="1"/>
          <p:nvPr/>
        </p:nvSpPr>
        <p:spPr>
          <a:xfrm>
            <a:off x="6153653" y="2627389"/>
            <a:ext cx="2744799" cy="2679877"/>
          </a:xfrm>
          <a:prstGeom prst="rect">
            <a:avLst/>
          </a:prstGeom>
        </p:spPr>
        <p:txBody>
          <a:bodyPr lIns="0" tIns="0" rIns="0" bIns="0" rtlCol="0" anchor="t">
            <a:spAutoFit/>
          </a:bodyPr>
          <a:lstStyle/>
          <a:p>
            <a:pPr algn="l">
              <a:lnSpc>
                <a:spcPts val="2109"/>
              </a:lnSpc>
            </a:pPr>
            <a:r>
              <a:rPr lang="en-US" sz="1520">
                <a:solidFill>
                  <a:srgbClr val="0154A6"/>
                </a:solidFill>
                <a:latin typeface="Canva Sans Bold"/>
              </a:rPr>
              <a:t>• The architecture consists of memory cells and gates controlling the information flow within the network.</a:t>
            </a:r>
          </a:p>
          <a:p>
            <a:pPr algn="r">
              <a:lnSpc>
                <a:spcPts val="2109"/>
              </a:lnSpc>
            </a:pPr>
            <a:endParaRPr lang="en-US" sz="1520">
              <a:solidFill>
                <a:srgbClr val="0154A6"/>
              </a:solidFill>
              <a:latin typeface="Canva Sans Bold"/>
            </a:endParaRPr>
          </a:p>
          <a:p>
            <a:pPr algn="l">
              <a:lnSpc>
                <a:spcPts val="2109"/>
              </a:lnSpc>
            </a:pPr>
            <a:r>
              <a:rPr lang="en-US" sz="1520">
                <a:solidFill>
                  <a:srgbClr val="0154A6"/>
                </a:solidFill>
                <a:latin typeface="Canva Sans Bold"/>
              </a:rPr>
              <a:t>• Memory cells allow LSTMs to retain information for longer periods, effectively capturing dependencies across extensive sequences.</a:t>
            </a:r>
          </a:p>
        </p:txBody>
      </p:sp>
      <p:sp>
        <p:nvSpPr>
          <p:cNvPr id="9" name="Freeform 9"/>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6"/>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5383791" y="2486230"/>
            <a:ext cx="4254639" cy="5715000"/>
          </a:xfrm>
          <a:prstGeom prst="rect">
            <a:avLst/>
          </a:prstGeom>
        </p:spPr>
        <p:txBody>
          <a:bodyPr lIns="0" tIns="0" rIns="0" bIns="0" rtlCol="0" anchor="t">
            <a:spAutoFit/>
          </a:bodyPr>
          <a:lstStyle/>
          <a:p>
            <a:pPr algn="l">
              <a:lnSpc>
                <a:spcPts val="3071"/>
              </a:lnSpc>
            </a:pPr>
            <a:r>
              <a:rPr lang="en-US" sz="2559" spc="-3">
                <a:solidFill>
                  <a:srgbClr val="4472C4"/>
                </a:solidFill>
                <a:latin typeface="Canva Sans Bold"/>
              </a:rPr>
              <a:t>AIM</a:t>
            </a:r>
          </a:p>
          <a:p>
            <a:pPr algn="l">
              <a:lnSpc>
                <a:spcPts val="2688"/>
              </a:lnSpc>
            </a:pPr>
            <a:endParaRPr lang="en-US" sz="2559" spc="-3">
              <a:solidFill>
                <a:srgbClr val="4472C4"/>
              </a:solidFill>
              <a:latin typeface="Canva Sans Bold"/>
            </a:endParaRPr>
          </a:p>
          <a:p>
            <a:pPr algn="l">
              <a:lnSpc>
                <a:spcPts val="2688"/>
              </a:lnSpc>
            </a:pPr>
            <a:r>
              <a:rPr lang="en-US" sz="2240" spc="-13">
                <a:solidFill>
                  <a:srgbClr val="000000"/>
                </a:solidFill>
                <a:latin typeface="Canva Sans Bold"/>
              </a:rPr>
              <a:t>Developing a real-time web application using computer vision &amp; ML to detect and transcribe sign language gestures, empowering the deaf community with seamless communication through instant text translation.</a:t>
            </a: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a:p>
            <a:pPr algn="l">
              <a:lnSpc>
                <a:spcPts val="2688"/>
              </a:lnSpc>
            </a:pPr>
            <a:endParaRPr lang="en-US" sz="2240" spc="-13">
              <a:solidFill>
                <a:srgbClr val="000000"/>
              </a:solidFill>
              <a:latin typeface="Canva Sans Bold"/>
            </a:endParaRPr>
          </a:p>
        </p:txBody>
      </p:sp>
      <p:sp>
        <p:nvSpPr>
          <p:cNvPr id="6" name="Freeform 6"/>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7" name="TextBox 7"/>
          <p:cNvSpPr txBox="1"/>
          <p:nvPr/>
        </p:nvSpPr>
        <p:spPr>
          <a:xfrm>
            <a:off x="238682" y="671222"/>
            <a:ext cx="5341971" cy="526720"/>
          </a:xfrm>
          <a:prstGeom prst="rect">
            <a:avLst/>
          </a:prstGeom>
        </p:spPr>
        <p:txBody>
          <a:bodyPr lIns="0" tIns="0" rIns="0" bIns="0" rtlCol="0" anchor="t">
            <a:spAutoFit/>
          </a:bodyPr>
          <a:lstStyle/>
          <a:p>
            <a:pPr algn="ctr">
              <a:lnSpc>
                <a:spcPts val="3801"/>
              </a:lnSpc>
            </a:pPr>
            <a:endParaRPr/>
          </a:p>
        </p:txBody>
      </p:sp>
      <p:sp>
        <p:nvSpPr>
          <p:cNvPr id="8" name="TextBox 8"/>
          <p:cNvSpPr txBox="1"/>
          <p:nvPr/>
        </p:nvSpPr>
        <p:spPr>
          <a:xfrm>
            <a:off x="573393" y="2543380"/>
            <a:ext cx="4254639" cy="3260659"/>
          </a:xfrm>
          <a:prstGeom prst="rect">
            <a:avLst/>
          </a:prstGeom>
        </p:spPr>
        <p:txBody>
          <a:bodyPr lIns="0" tIns="0" rIns="0" bIns="0" rtlCol="0" anchor="t">
            <a:spAutoFit/>
          </a:bodyPr>
          <a:lstStyle/>
          <a:p>
            <a:pPr>
              <a:lnSpc>
                <a:spcPts val="2352"/>
              </a:lnSpc>
            </a:pPr>
            <a:r>
              <a:rPr lang="en-US" sz="2419" spc="22">
                <a:solidFill>
                  <a:srgbClr val="0054A6"/>
                </a:solidFill>
                <a:latin typeface="Canva Sans Bold"/>
              </a:rPr>
              <a:t>PROBLEM STATEMENT</a:t>
            </a:r>
          </a:p>
          <a:p>
            <a:pPr>
              <a:lnSpc>
                <a:spcPts val="2332"/>
              </a:lnSpc>
            </a:pPr>
            <a:endParaRPr lang="en-US" sz="2419" spc="22">
              <a:solidFill>
                <a:srgbClr val="0054A6"/>
              </a:solidFill>
              <a:latin typeface="Canva Sans Bold"/>
            </a:endParaRPr>
          </a:p>
          <a:p>
            <a:pPr>
              <a:lnSpc>
                <a:spcPts val="2332"/>
              </a:lnSpc>
            </a:pPr>
            <a:r>
              <a:rPr lang="en-US" sz="2400" spc="-14">
                <a:solidFill>
                  <a:srgbClr val="000000"/>
                </a:solidFill>
                <a:latin typeface="Canva Sans Bold"/>
              </a:rPr>
              <a:t>Individuals with hearing impairments face communication barriers in daily interactions, hindering social inclusion and access to information, necessitating innovative solutions for seamless and effective communication.</a:t>
            </a:r>
          </a:p>
        </p:txBody>
      </p:sp>
      <p:sp>
        <p:nvSpPr>
          <p:cNvPr id="9" name="TextBox 9"/>
          <p:cNvSpPr txBox="1"/>
          <p:nvPr/>
        </p:nvSpPr>
        <p:spPr>
          <a:xfrm>
            <a:off x="-135705" y="218772"/>
            <a:ext cx="6796800" cy="979170"/>
          </a:xfrm>
          <a:prstGeom prst="rect">
            <a:avLst/>
          </a:prstGeom>
        </p:spPr>
        <p:txBody>
          <a:bodyPr lIns="0" tIns="0" rIns="0" bIns="0" rtlCol="0" anchor="t">
            <a:spAutoFit/>
          </a:bodyPr>
          <a:lstStyle/>
          <a:p>
            <a:pPr algn="ctr">
              <a:lnSpc>
                <a:spcPts val="7980"/>
              </a:lnSpc>
            </a:pPr>
            <a:r>
              <a:rPr lang="en-US" sz="5700">
                <a:solidFill>
                  <a:srgbClr val="0154A6"/>
                </a:solidFill>
                <a:latin typeface="Canva Sans Bold"/>
              </a:rPr>
              <a:t>Project 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2722189" y="2521565"/>
            <a:ext cx="4409440" cy="3423920"/>
          </a:xfrm>
          <a:custGeom>
            <a:avLst/>
            <a:gdLst/>
            <a:ahLst/>
            <a:cxnLst/>
            <a:rect l="l" t="t" r="r" b="b"/>
            <a:pathLst>
              <a:path w="4409440" h="3423920">
                <a:moveTo>
                  <a:pt x="0" y="0"/>
                </a:moveTo>
                <a:lnTo>
                  <a:pt x="4409440" y="0"/>
                </a:lnTo>
                <a:lnTo>
                  <a:pt x="4409440" y="3423920"/>
                </a:lnTo>
                <a:lnTo>
                  <a:pt x="0" y="3423920"/>
                </a:lnTo>
                <a:lnTo>
                  <a:pt x="0" y="0"/>
                </a:lnTo>
                <a:close/>
              </a:path>
            </a:pathLst>
          </a:custGeom>
          <a:blipFill>
            <a:blip r:embed="rId4"/>
            <a:stretch>
              <a:fillRect/>
            </a:stretch>
          </a:blipFill>
          <a:ln w="38100" cap="sq">
            <a:solidFill>
              <a:srgbClr val="000000"/>
            </a:solidFill>
            <a:prstDash val="solid"/>
            <a:miter/>
          </a:ln>
        </p:spPr>
      </p:sp>
      <p:grpSp>
        <p:nvGrpSpPr>
          <p:cNvPr id="6" name="Group 6"/>
          <p:cNvGrpSpPr>
            <a:grpSpLocks noChangeAspect="1"/>
          </p:cNvGrpSpPr>
          <p:nvPr/>
        </p:nvGrpSpPr>
        <p:grpSpPr>
          <a:xfrm>
            <a:off x="1788140" y="2369388"/>
            <a:ext cx="680004" cy="567969"/>
            <a:chOff x="0" y="0"/>
            <a:chExt cx="1275004" cy="1064946"/>
          </a:xfrm>
        </p:grpSpPr>
        <p:sp>
          <p:nvSpPr>
            <p:cNvPr id="7" name="Freeform 7"/>
            <p:cNvSpPr/>
            <p:nvPr/>
          </p:nvSpPr>
          <p:spPr>
            <a:xfrm>
              <a:off x="-889" y="-1016"/>
              <a:ext cx="1276350" cy="1066673"/>
            </a:xfrm>
            <a:custGeom>
              <a:avLst/>
              <a:gdLst/>
              <a:ahLst/>
              <a:cxnLst/>
              <a:rect l="l" t="t" r="r" b="b"/>
              <a:pathLst>
                <a:path w="1276350" h="1066673">
                  <a:moveTo>
                    <a:pt x="415925" y="8890"/>
                  </a:moveTo>
                  <a:lnTo>
                    <a:pt x="409321" y="0"/>
                  </a:lnTo>
                  <a:lnTo>
                    <a:pt x="397129" y="5334"/>
                  </a:lnTo>
                  <a:cubicBezTo>
                    <a:pt x="378460" y="75692"/>
                    <a:pt x="334645" y="199136"/>
                    <a:pt x="237998" y="274574"/>
                  </a:cubicBezTo>
                  <a:cubicBezTo>
                    <a:pt x="170942" y="327025"/>
                    <a:pt x="92329" y="363220"/>
                    <a:pt x="9144" y="380238"/>
                  </a:cubicBezTo>
                  <a:lnTo>
                    <a:pt x="0" y="386588"/>
                  </a:lnTo>
                  <a:lnTo>
                    <a:pt x="4699" y="398907"/>
                  </a:lnTo>
                  <a:cubicBezTo>
                    <a:pt x="75946" y="418973"/>
                    <a:pt x="193675" y="460502"/>
                    <a:pt x="253365" y="530987"/>
                  </a:cubicBezTo>
                  <a:cubicBezTo>
                    <a:pt x="300482" y="586740"/>
                    <a:pt x="342392" y="726313"/>
                    <a:pt x="360807" y="794512"/>
                  </a:cubicBezTo>
                  <a:lnTo>
                    <a:pt x="368046" y="803148"/>
                  </a:lnTo>
                  <a:lnTo>
                    <a:pt x="379476" y="797814"/>
                  </a:lnTo>
                  <a:cubicBezTo>
                    <a:pt x="399161" y="725043"/>
                    <a:pt x="448056" y="581660"/>
                    <a:pt x="539242" y="520573"/>
                  </a:cubicBezTo>
                  <a:cubicBezTo>
                    <a:pt x="620776" y="465963"/>
                    <a:pt x="711581" y="438658"/>
                    <a:pt x="762889" y="426466"/>
                  </a:cubicBezTo>
                  <a:lnTo>
                    <a:pt x="771525" y="419481"/>
                  </a:lnTo>
                  <a:lnTo>
                    <a:pt x="766826" y="407797"/>
                  </a:lnTo>
                  <a:cubicBezTo>
                    <a:pt x="701675" y="388620"/>
                    <a:pt x="586486" y="347091"/>
                    <a:pt x="539242" y="284988"/>
                  </a:cubicBezTo>
                  <a:cubicBezTo>
                    <a:pt x="465963" y="188595"/>
                    <a:pt x="431038" y="72390"/>
                    <a:pt x="416052" y="8890"/>
                  </a:cubicBezTo>
                  <a:close/>
                  <a:moveTo>
                    <a:pt x="929005" y="581406"/>
                  </a:moveTo>
                  <a:lnTo>
                    <a:pt x="924814" y="576072"/>
                  </a:lnTo>
                  <a:lnTo>
                    <a:pt x="917575" y="579120"/>
                  </a:lnTo>
                  <a:cubicBezTo>
                    <a:pt x="906145" y="622300"/>
                    <a:pt x="879221" y="697738"/>
                    <a:pt x="820166" y="743712"/>
                  </a:cubicBezTo>
                  <a:cubicBezTo>
                    <a:pt x="779145" y="775716"/>
                    <a:pt x="731139" y="797814"/>
                    <a:pt x="680085" y="808101"/>
                  </a:cubicBezTo>
                  <a:lnTo>
                    <a:pt x="674497" y="812038"/>
                  </a:lnTo>
                  <a:lnTo>
                    <a:pt x="677545" y="819531"/>
                  </a:lnTo>
                  <a:cubicBezTo>
                    <a:pt x="721106" y="831850"/>
                    <a:pt x="793242" y="856869"/>
                    <a:pt x="829564" y="900049"/>
                  </a:cubicBezTo>
                  <a:cubicBezTo>
                    <a:pt x="858393" y="934085"/>
                    <a:pt x="883920" y="1019556"/>
                    <a:pt x="895350" y="1061339"/>
                  </a:cubicBezTo>
                  <a:lnTo>
                    <a:pt x="899795" y="1066673"/>
                  </a:lnTo>
                  <a:lnTo>
                    <a:pt x="906399" y="1063625"/>
                  </a:lnTo>
                  <a:cubicBezTo>
                    <a:pt x="918845" y="1019048"/>
                    <a:pt x="948563" y="931291"/>
                    <a:pt x="1004316" y="893953"/>
                  </a:cubicBezTo>
                  <a:cubicBezTo>
                    <a:pt x="1054227" y="860552"/>
                    <a:pt x="1109726" y="843788"/>
                    <a:pt x="1141095" y="836295"/>
                  </a:cubicBezTo>
                  <a:lnTo>
                    <a:pt x="1146429" y="832104"/>
                  </a:lnTo>
                  <a:lnTo>
                    <a:pt x="1143381" y="824865"/>
                  </a:lnTo>
                  <a:cubicBezTo>
                    <a:pt x="1103376" y="812927"/>
                    <a:pt x="1033272" y="787781"/>
                    <a:pt x="1004316" y="749681"/>
                  </a:cubicBezTo>
                  <a:cubicBezTo>
                    <a:pt x="959358" y="691515"/>
                    <a:pt x="938022" y="620395"/>
                    <a:pt x="928878" y="581406"/>
                  </a:cubicBezTo>
                  <a:close/>
                  <a:moveTo>
                    <a:pt x="1131824" y="115570"/>
                  </a:moveTo>
                  <a:lnTo>
                    <a:pt x="1129030" y="111887"/>
                  </a:lnTo>
                  <a:lnTo>
                    <a:pt x="1124331" y="113792"/>
                  </a:lnTo>
                  <a:cubicBezTo>
                    <a:pt x="1116584" y="142748"/>
                    <a:pt x="1098804" y="192659"/>
                    <a:pt x="1059434" y="223266"/>
                  </a:cubicBezTo>
                  <a:cubicBezTo>
                    <a:pt x="1032256" y="244475"/>
                    <a:pt x="1000379" y="259207"/>
                    <a:pt x="966470" y="266192"/>
                  </a:cubicBezTo>
                  <a:lnTo>
                    <a:pt x="962914" y="268732"/>
                  </a:lnTo>
                  <a:lnTo>
                    <a:pt x="964565" y="273685"/>
                  </a:lnTo>
                  <a:cubicBezTo>
                    <a:pt x="993648" y="281813"/>
                    <a:pt x="1041400" y="298450"/>
                    <a:pt x="1065784" y="327152"/>
                  </a:cubicBezTo>
                  <a:cubicBezTo>
                    <a:pt x="1084961" y="349758"/>
                    <a:pt x="1101852" y="406527"/>
                    <a:pt x="1109345" y="434086"/>
                  </a:cubicBezTo>
                  <a:lnTo>
                    <a:pt x="1112139" y="437388"/>
                  </a:lnTo>
                  <a:lnTo>
                    <a:pt x="1116838" y="435483"/>
                  </a:lnTo>
                  <a:cubicBezTo>
                    <a:pt x="1124839" y="405892"/>
                    <a:pt x="1144524" y="347726"/>
                    <a:pt x="1181735" y="322961"/>
                  </a:cubicBezTo>
                  <a:cubicBezTo>
                    <a:pt x="1214755" y="300736"/>
                    <a:pt x="1251712" y="289814"/>
                    <a:pt x="1272794" y="284734"/>
                  </a:cubicBezTo>
                  <a:lnTo>
                    <a:pt x="1276350" y="281940"/>
                  </a:lnTo>
                  <a:lnTo>
                    <a:pt x="1274445" y="277241"/>
                  </a:lnTo>
                  <a:cubicBezTo>
                    <a:pt x="1247775" y="269113"/>
                    <a:pt x="1201166" y="252476"/>
                    <a:pt x="1181989" y="227076"/>
                  </a:cubicBezTo>
                  <a:cubicBezTo>
                    <a:pt x="1152271" y="188341"/>
                    <a:pt x="1137920" y="141224"/>
                    <a:pt x="1131824" y="115316"/>
                  </a:cubicBezTo>
                  <a:close/>
                </a:path>
              </a:pathLst>
            </a:custGeom>
            <a:solidFill>
              <a:srgbClr val="FADB5E"/>
            </a:solidFill>
          </p:spPr>
        </p:sp>
      </p:grpSp>
      <p:grpSp>
        <p:nvGrpSpPr>
          <p:cNvPr id="8" name="Group 8"/>
          <p:cNvGrpSpPr>
            <a:grpSpLocks noChangeAspect="1"/>
          </p:cNvGrpSpPr>
          <p:nvPr/>
        </p:nvGrpSpPr>
        <p:grpSpPr>
          <a:xfrm>
            <a:off x="1788145" y="5569499"/>
            <a:ext cx="680004" cy="567969"/>
            <a:chOff x="0" y="0"/>
            <a:chExt cx="1275004" cy="1064946"/>
          </a:xfrm>
        </p:grpSpPr>
        <p:sp>
          <p:nvSpPr>
            <p:cNvPr id="9" name="Freeform 9"/>
            <p:cNvSpPr/>
            <p:nvPr/>
          </p:nvSpPr>
          <p:spPr>
            <a:xfrm>
              <a:off x="-889" y="-1016"/>
              <a:ext cx="1276350" cy="1066673"/>
            </a:xfrm>
            <a:custGeom>
              <a:avLst/>
              <a:gdLst/>
              <a:ahLst/>
              <a:cxnLst/>
              <a:rect l="l" t="t" r="r" b="b"/>
              <a:pathLst>
                <a:path w="1276350" h="1066673">
                  <a:moveTo>
                    <a:pt x="415925" y="8890"/>
                  </a:moveTo>
                  <a:lnTo>
                    <a:pt x="409321" y="0"/>
                  </a:lnTo>
                  <a:lnTo>
                    <a:pt x="397129" y="5334"/>
                  </a:lnTo>
                  <a:cubicBezTo>
                    <a:pt x="378460" y="75692"/>
                    <a:pt x="334645" y="199136"/>
                    <a:pt x="237998" y="274574"/>
                  </a:cubicBezTo>
                  <a:cubicBezTo>
                    <a:pt x="170942" y="327025"/>
                    <a:pt x="92329" y="363220"/>
                    <a:pt x="9144" y="380238"/>
                  </a:cubicBezTo>
                  <a:lnTo>
                    <a:pt x="0" y="386588"/>
                  </a:lnTo>
                  <a:lnTo>
                    <a:pt x="4699" y="398907"/>
                  </a:lnTo>
                  <a:cubicBezTo>
                    <a:pt x="75946" y="418973"/>
                    <a:pt x="193675" y="460502"/>
                    <a:pt x="253365" y="530987"/>
                  </a:cubicBezTo>
                  <a:cubicBezTo>
                    <a:pt x="300482" y="586740"/>
                    <a:pt x="342392" y="726313"/>
                    <a:pt x="360807" y="794512"/>
                  </a:cubicBezTo>
                  <a:lnTo>
                    <a:pt x="368046" y="803148"/>
                  </a:lnTo>
                  <a:lnTo>
                    <a:pt x="379476" y="797814"/>
                  </a:lnTo>
                  <a:cubicBezTo>
                    <a:pt x="399161" y="725043"/>
                    <a:pt x="448056" y="581660"/>
                    <a:pt x="539242" y="520573"/>
                  </a:cubicBezTo>
                  <a:cubicBezTo>
                    <a:pt x="620776" y="465963"/>
                    <a:pt x="711581" y="438658"/>
                    <a:pt x="762889" y="426466"/>
                  </a:cubicBezTo>
                  <a:lnTo>
                    <a:pt x="771525" y="419481"/>
                  </a:lnTo>
                  <a:lnTo>
                    <a:pt x="766826" y="407797"/>
                  </a:lnTo>
                  <a:cubicBezTo>
                    <a:pt x="701675" y="388620"/>
                    <a:pt x="586486" y="347091"/>
                    <a:pt x="539242" y="284988"/>
                  </a:cubicBezTo>
                  <a:cubicBezTo>
                    <a:pt x="465963" y="188595"/>
                    <a:pt x="431038" y="72390"/>
                    <a:pt x="416052" y="8890"/>
                  </a:cubicBezTo>
                  <a:close/>
                  <a:moveTo>
                    <a:pt x="929005" y="581406"/>
                  </a:moveTo>
                  <a:lnTo>
                    <a:pt x="924814" y="576072"/>
                  </a:lnTo>
                  <a:lnTo>
                    <a:pt x="917575" y="579120"/>
                  </a:lnTo>
                  <a:cubicBezTo>
                    <a:pt x="906145" y="622300"/>
                    <a:pt x="879221" y="697738"/>
                    <a:pt x="820166" y="743712"/>
                  </a:cubicBezTo>
                  <a:cubicBezTo>
                    <a:pt x="779145" y="775716"/>
                    <a:pt x="731139" y="797814"/>
                    <a:pt x="680085" y="808101"/>
                  </a:cubicBezTo>
                  <a:lnTo>
                    <a:pt x="674497" y="812038"/>
                  </a:lnTo>
                  <a:lnTo>
                    <a:pt x="677545" y="819531"/>
                  </a:lnTo>
                  <a:cubicBezTo>
                    <a:pt x="721106" y="831850"/>
                    <a:pt x="793242" y="856869"/>
                    <a:pt x="829564" y="900049"/>
                  </a:cubicBezTo>
                  <a:cubicBezTo>
                    <a:pt x="858393" y="934085"/>
                    <a:pt x="883920" y="1019556"/>
                    <a:pt x="895350" y="1061339"/>
                  </a:cubicBezTo>
                  <a:lnTo>
                    <a:pt x="899795" y="1066673"/>
                  </a:lnTo>
                  <a:lnTo>
                    <a:pt x="906399" y="1063625"/>
                  </a:lnTo>
                  <a:cubicBezTo>
                    <a:pt x="918845" y="1019048"/>
                    <a:pt x="948563" y="931291"/>
                    <a:pt x="1004316" y="893953"/>
                  </a:cubicBezTo>
                  <a:cubicBezTo>
                    <a:pt x="1054227" y="860552"/>
                    <a:pt x="1109726" y="843788"/>
                    <a:pt x="1141095" y="836295"/>
                  </a:cubicBezTo>
                  <a:lnTo>
                    <a:pt x="1146429" y="832104"/>
                  </a:lnTo>
                  <a:lnTo>
                    <a:pt x="1143381" y="824865"/>
                  </a:lnTo>
                  <a:cubicBezTo>
                    <a:pt x="1103376" y="812927"/>
                    <a:pt x="1033272" y="787781"/>
                    <a:pt x="1004316" y="749681"/>
                  </a:cubicBezTo>
                  <a:cubicBezTo>
                    <a:pt x="959358" y="691515"/>
                    <a:pt x="938022" y="620395"/>
                    <a:pt x="928878" y="581406"/>
                  </a:cubicBezTo>
                  <a:close/>
                  <a:moveTo>
                    <a:pt x="1131824" y="115570"/>
                  </a:moveTo>
                  <a:lnTo>
                    <a:pt x="1129030" y="111887"/>
                  </a:lnTo>
                  <a:lnTo>
                    <a:pt x="1124331" y="113792"/>
                  </a:lnTo>
                  <a:cubicBezTo>
                    <a:pt x="1116584" y="142748"/>
                    <a:pt x="1098804" y="192659"/>
                    <a:pt x="1059434" y="223266"/>
                  </a:cubicBezTo>
                  <a:cubicBezTo>
                    <a:pt x="1032256" y="244475"/>
                    <a:pt x="1000379" y="259207"/>
                    <a:pt x="966470" y="266192"/>
                  </a:cubicBezTo>
                  <a:lnTo>
                    <a:pt x="962914" y="268732"/>
                  </a:lnTo>
                  <a:lnTo>
                    <a:pt x="964565" y="273685"/>
                  </a:lnTo>
                  <a:cubicBezTo>
                    <a:pt x="993648" y="281813"/>
                    <a:pt x="1041400" y="298450"/>
                    <a:pt x="1065784" y="327152"/>
                  </a:cubicBezTo>
                  <a:cubicBezTo>
                    <a:pt x="1084961" y="349758"/>
                    <a:pt x="1101852" y="406527"/>
                    <a:pt x="1109345" y="434086"/>
                  </a:cubicBezTo>
                  <a:lnTo>
                    <a:pt x="1112139" y="437388"/>
                  </a:lnTo>
                  <a:lnTo>
                    <a:pt x="1116838" y="435483"/>
                  </a:lnTo>
                  <a:cubicBezTo>
                    <a:pt x="1124839" y="405892"/>
                    <a:pt x="1144524" y="347726"/>
                    <a:pt x="1181735" y="322961"/>
                  </a:cubicBezTo>
                  <a:cubicBezTo>
                    <a:pt x="1214755" y="300736"/>
                    <a:pt x="1251712" y="289814"/>
                    <a:pt x="1272794" y="284734"/>
                  </a:cubicBezTo>
                  <a:lnTo>
                    <a:pt x="1276350" y="281940"/>
                  </a:lnTo>
                  <a:lnTo>
                    <a:pt x="1274445" y="277241"/>
                  </a:lnTo>
                  <a:cubicBezTo>
                    <a:pt x="1247775" y="269113"/>
                    <a:pt x="1201166" y="252476"/>
                    <a:pt x="1181989" y="227076"/>
                  </a:cubicBezTo>
                  <a:cubicBezTo>
                    <a:pt x="1152271" y="188341"/>
                    <a:pt x="1137920" y="141224"/>
                    <a:pt x="1131824" y="115316"/>
                  </a:cubicBezTo>
                  <a:close/>
                </a:path>
              </a:pathLst>
            </a:custGeom>
            <a:solidFill>
              <a:srgbClr val="FADB5E"/>
            </a:solidFill>
          </p:spPr>
        </p:sp>
      </p:grpSp>
      <p:grpSp>
        <p:nvGrpSpPr>
          <p:cNvPr id="10" name="Group 10"/>
          <p:cNvGrpSpPr>
            <a:grpSpLocks noChangeAspect="1"/>
          </p:cNvGrpSpPr>
          <p:nvPr/>
        </p:nvGrpSpPr>
        <p:grpSpPr>
          <a:xfrm>
            <a:off x="7387499" y="2238903"/>
            <a:ext cx="680004" cy="567969"/>
            <a:chOff x="0" y="0"/>
            <a:chExt cx="1275004" cy="1064946"/>
          </a:xfrm>
        </p:grpSpPr>
        <p:sp>
          <p:nvSpPr>
            <p:cNvPr id="11" name="Freeform 11"/>
            <p:cNvSpPr/>
            <p:nvPr/>
          </p:nvSpPr>
          <p:spPr>
            <a:xfrm>
              <a:off x="-889" y="-1016"/>
              <a:ext cx="1276350" cy="1066673"/>
            </a:xfrm>
            <a:custGeom>
              <a:avLst/>
              <a:gdLst/>
              <a:ahLst/>
              <a:cxnLst/>
              <a:rect l="l" t="t" r="r" b="b"/>
              <a:pathLst>
                <a:path w="1276350" h="1066673">
                  <a:moveTo>
                    <a:pt x="415925" y="8890"/>
                  </a:moveTo>
                  <a:lnTo>
                    <a:pt x="409321" y="0"/>
                  </a:lnTo>
                  <a:lnTo>
                    <a:pt x="397129" y="5334"/>
                  </a:lnTo>
                  <a:cubicBezTo>
                    <a:pt x="378460" y="75692"/>
                    <a:pt x="334645" y="199136"/>
                    <a:pt x="237998" y="274574"/>
                  </a:cubicBezTo>
                  <a:cubicBezTo>
                    <a:pt x="170942" y="327025"/>
                    <a:pt x="92329" y="363220"/>
                    <a:pt x="9144" y="380238"/>
                  </a:cubicBezTo>
                  <a:lnTo>
                    <a:pt x="0" y="386588"/>
                  </a:lnTo>
                  <a:lnTo>
                    <a:pt x="4699" y="398907"/>
                  </a:lnTo>
                  <a:cubicBezTo>
                    <a:pt x="75946" y="418973"/>
                    <a:pt x="193675" y="460502"/>
                    <a:pt x="253365" y="530987"/>
                  </a:cubicBezTo>
                  <a:cubicBezTo>
                    <a:pt x="300482" y="586740"/>
                    <a:pt x="342392" y="726313"/>
                    <a:pt x="360807" y="794512"/>
                  </a:cubicBezTo>
                  <a:lnTo>
                    <a:pt x="368046" y="803148"/>
                  </a:lnTo>
                  <a:lnTo>
                    <a:pt x="379476" y="797814"/>
                  </a:lnTo>
                  <a:cubicBezTo>
                    <a:pt x="399161" y="725043"/>
                    <a:pt x="448056" y="581660"/>
                    <a:pt x="539242" y="520573"/>
                  </a:cubicBezTo>
                  <a:cubicBezTo>
                    <a:pt x="620776" y="465963"/>
                    <a:pt x="711581" y="438658"/>
                    <a:pt x="762889" y="426466"/>
                  </a:cubicBezTo>
                  <a:lnTo>
                    <a:pt x="771525" y="419481"/>
                  </a:lnTo>
                  <a:lnTo>
                    <a:pt x="766826" y="407797"/>
                  </a:lnTo>
                  <a:cubicBezTo>
                    <a:pt x="701675" y="388620"/>
                    <a:pt x="586486" y="347091"/>
                    <a:pt x="539242" y="284988"/>
                  </a:cubicBezTo>
                  <a:cubicBezTo>
                    <a:pt x="465963" y="188595"/>
                    <a:pt x="431038" y="72390"/>
                    <a:pt x="416052" y="8890"/>
                  </a:cubicBezTo>
                  <a:close/>
                  <a:moveTo>
                    <a:pt x="929005" y="581406"/>
                  </a:moveTo>
                  <a:lnTo>
                    <a:pt x="924814" y="576072"/>
                  </a:lnTo>
                  <a:lnTo>
                    <a:pt x="917575" y="579120"/>
                  </a:lnTo>
                  <a:cubicBezTo>
                    <a:pt x="906145" y="622300"/>
                    <a:pt x="879221" y="697738"/>
                    <a:pt x="820166" y="743712"/>
                  </a:cubicBezTo>
                  <a:cubicBezTo>
                    <a:pt x="779145" y="775716"/>
                    <a:pt x="731139" y="797814"/>
                    <a:pt x="680085" y="808101"/>
                  </a:cubicBezTo>
                  <a:lnTo>
                    <a:pt x="674497" y="812038"/>
                  </a:lnTo>
                  <a:lnTo>
                    <a:pt x="677545" y="819531"/>
                  </a:lnTo>
                  <a:cubicBezTo>
                    <a:pt x="721106" y="831850"/>
                    <a:pt x="793242" y="856869"/>
                    <a:pt x="829564" y="900049"/>
                  </a:cubicBezTo>
                  <a:cubicBezTo>
                    <a:pt x="858393" y="934085"/>
                    <a:pt x="883920" y="1019556"/>
                    <a:pt x="895350" y="1061339"/>
                  </a:cubicBezTo>
                  <a:lnTo>
                    <a:pt x="899795" y="1066673"/>
                  </a:lnTo>
                  <a:lnTo>
                    <a:pt x="906399" y="1063625"/>
                  </a:lnTo>
                  <a:cubicBezTo>
                    <a:pt x="918845" y="1019048"/>
                    <a:pt x="948563" y="931291"/>
                    <a:pt x="1004316" y="893953"/>
                  </a:cubicBezTo>
                  <a:cubicBezTo>
                    <a:pt x="1054227" y="860552"/>
                    <a:pt x="1109726" y="843788"/>
                    <a:pt x="1141095" y="836295"/>
                  </a:cubicBezTo>
                  <a:lnTo>
                    <a:pt x="1146429" y="832104"/>
                  </a:lnTo>
                  <a:lnTo>
                    <a:pt x="1143381" y="824865"/>
                  </a:lnTo>
                  <a:cubicBezTo>
                    <a:pt x="1103376" y="812927"/>
                    <a:pt x="1033272" y="787781"/>
                    <a:pt x="1004316" y="749681"/>
                  </a:cubicBezTo>
                  <a:cubicBezTo>
                    <a:pt x="959358" y="691515"/>
                    <a:pt x="938022" y="620395"/>
                    <a:pt x="928878" y="581406"/>
                  </a:cubicBezTo>
                  <a:close/>
                  <a:moveTo>
                    <a:pt x="1131824" y="115570"/>
                  </a:moveTo>
                  <a:lnTo>
                    <a:pt x="1129030" y="111887"/>
                  </a:lnTo>
                  <a:lnTo>
                    <a:pt x="1124331" y="113792"/>
                  </a:lnTo>
                  <a:cubicBezTo>
                    <a:pt x="1116584" y="142748"/>
                    <a:pt x="1098804" y="192659"/>
                    <a:pt x="1059434" y="223266"/>
                  </a:cubicBezTo>
                  <a:cubicBezTo>
                    <a:pt x="1032256" y="244475"/>
                    <a:pt x="1000379" y="259207"/>
                    <a:pt x="966470" y="266192"/>
                  </a:cubicBezTo>
                  <a:lnTo>
                    <a:pt x="962914" y="268732"/>
                  </a:lnTo>
                  <a:lnTo>
                    <a:pt x="964565" y="273685"/>
                  </a:lnTo>
                  <a:cubicBezTo>
                    <a:pt x="993648" y="281813"/>
                    <a:pt x="1041400" y="298450"/>
                    <a:pt x="1065784" y="327152"/>
                  </a:cubicBezTo>
                  <a:cubicBezTo>
                    <a:pt x="1084961" y="349758"/>
                    <a:pt x="1101852" y="406527"/>
                    <a:pt x="1109345" y="434086"/>
                  </a:cubicBezTo>
                  <a:lnTo>
                    <a:pt x="1112139" y="437388"/>
                  </a:lnTo>
                  <a:lnTo>
                    <a:pt x="1116838" y="435483"/>
                  </a:lnTo>
                  <a:cubicBezTo>
                    <a:pt x="1124839" y="405892"/>
                    <a:pt x="1144524" y="347726"/>
                    <a:pt x="1181735" y="322961"/>
                  </a:cubicBezTo>
                  <a:cubicBezTo>
                    <a:pt x="1214755" y="300736"/>
                    <a:pt x="1251712" y="289814"/>
                    <a:pt x="1272794" y="284734"/>
                  </a:cubicBezTo>
                  <a:lnTo>
                    <a:pt x="1276350" y="281940"/>
                  </a:lnTo>
                  <a:lnTo>
                    <a:pt x="1274445" y="277241"/>
                  </a:lnTo>
                  <a:cubicBezTo>
                    <a:pt x="1247775" y="269113"/>
                    <a:pt x="1201166" y="252476"/>
                    <a:pt x="1181989" y="227076"/>
                  </a:cubicBezTo>
                  <a:cubicBezTo>
                    <a:pt x="1152271" y="188341"/>
                    <a:pt x="1137920" y="141224"/>
                    <a:pt x="1131824" y="115316"/>
                  </a:cubicBezTo>
                  <a:close/>
                </a:path>
              </a:pathLst>
            </a:custGeom>
            <a:solidFill>
              <a:srgbClr val="FADB5E"/>
            </a:solidFill>
          </p:spPr>
        </p:sp>
      </p:grpSp>
      <p:grpSp>
        <p:nvGrpSpPr>
          <p:cNvPr id="12" name="Group 12"/>
          <p:cNvGrpSpPr>
            <a:grpSpLocks noChangeAspect="1"/>
          </p:cNvGrpSpPr>
          <p:nvPr/>
        </p:nvGrpSpPr>
        <p:grpSpPr>
          <a:xfrm>
            <a:off x="7387499" y="5569499"/>
            <a:ext cx="680004" cy="567969"/>
            <a:chOff x="0" y="0"/>
            <a:chExt cx="1275004" cy="1064946"/>
          </a:xfrm>
        </p:grpSpPr>
        <p:sp>
          <p:nvSpPr>
            <p:cNvPr id="13" name="Freeform 13"/>
            <p:cNvSpPr/>
            <p:nvPr/>
          </p:nvSpPr>
          <p:spPr>
            <a:xfrm>
              <a:off x="-889" y="-1143"/>
              <a:ext cx="1276350" cy="1066800"/>
            </a:xfrm>
            <a:custGeom>
              <a:avLst/>
              <a:gdLst/>
              <a:ahLst/>
              <a:cxnLst/>
              <a:rect l="l" t="t" r="r" b="b"/>
              <a:pathLst>
                <a:path w="1276350" h="1066800">
                  <a:moveTo>
                    <a:pt x="1129030" y="112014"/>
                  </a:moveTo>
                  <a:lnTo>
                    <a:pt x="1124331" y="113919"/>
                  </a:lnTo>
                  <a:cubicBezTo>
                    <a:pt x="1116584" y="142875"/>
                    <a:pt x="1098804" y="192786"/>
                    <a:pt x="1059434" y="223393"/>
                  </a:cubicBezTo>
                  <a:cubicBezTo>
                    <a:pt x="1032256" y="244602"/>
                    <a:pt x="1000379" y="259334"/>
                    <a:pt x="966470" y="266319"/>
                  </a:cubicBezTo>
                  <a:lnTo>
                    <a:pt x="962914" y="268859"/>
                  </a:lnTo>
                  <a:lnTo>
                    <a:pt x="964565" y="273812"/>
                  </a:lnTo>
                  <a:cubicBezTo>
                    <a:pt x="993648" y="281940"/>
                    <a:pt x="1041400" y="298577"/>
                    <a:pt x="1065784" y="327279"/>
                  </a:cubicBezTo>
                  <a:cubicBezTo>
                    <a:pt x="1084961" y="349885"/>
                    <a:pt x="1101852" y="406654"/>
                    <a:pt x="1109345" y="434213"/>
                  </a:cubicBezTo>
                  <a:lnTo>
                    <a:pt x="1112139" y="437515"/>
                  </a:lnTo>
                  <a:lnTo>
                    <a:pt x="1116838" y="435610"/>
                  </a:lnTo>
                  <a:cubicBezTo>
                    <a:pt x="1124839" y="406019"/>
                    <a:pt x="1144524" y="347853"/>
                    <a:pt x="1181735" y="323088"/>
                  </a:cubicBezTo>
                  <a:cubicBezTo>
                    <a:pt x="1214755" y="300863"/>
                    <a:pt x="1251712" y="289941"/>
                    <a:pt x="1272794" y="284861"/>
                  </a:cubicBezTo>
                  <a:lnTo>
                    <a:pt x="1276350" y="282067"/>
                  </a:lnTo>
                  <a:lnTo>
                    <a:pt x="1274445" y="277368"/>
                  </a:lnTo>
                  <a:cubicBezTo>
                    <a:pt x="1247775" y="269240"/>
                    <a:pt x="1201166" y="252603"/>
                    <a:pt x="1181989" y="227203"/>
                  </a:cubicBezTo>
                  <a:cubicBezTo>
                    <a:pt x="1152271" y="188468"/>
                    <a:pt x="1137920" y="141351"/>
                    <a:pt x="1131824" y="115443"/>
                  </a:cubicBezTo>
                  <a:lnTo>
                    <a:pt x="1129030" y="111760"/>
                  </a:lnTo>
                  <a:close/>
                  <a:moveTo>
                    <a:pt x="409194" y="127"/>
                  </a:moveTo>
                  <a:lnTo>
                    <a:pt x="397002" y="5461"/>
                  </a:lnTo>
                  <a:cubicBezTo>
                    <a:pt x="378460" y="75819"/>
                    <a:pt x="334645" y="199263"/>
                    <a:pt x="237998" y="274701"/>
                  </a:cubicBezTo>
                  <a:cubicBezTo>
                    <a:pt x="170942" y="327152"/>
                    <a:pt x="92329" y="363347"/>
                    <a:pt x="9144" y="380365"/>
                  </a:cubicBezTo>
                  <a:lnTo>
                    <a:pt x="0" y="386715"/>
                  </a:lnTo>
                  <a:lnTo>
                    <a:pt x="0" y="386715"/>
                  </a:lnTo>
                  <a:lnTo>
                    <a:pt x="4699" y="398907"/>
                  </a:lnTo>
                  <a:cubicBezTo>
                    <a:pt x="75946" y="418973"/>
                    <a:pt x="193675" y="460502"/>
                    <a:pt x="253365" y="530987"/>
                  </a:cubicBezTo>
                  <a:cubicBezTo>
                    <a:pt x="300482" y="586740"/>
                    <a:pt x="342392" y="726313"/>
                    <a:pt x="360807" y="794512"/>
                  </a:cubicBezTo>
                  <a:lnTo>
                    <a:pt x="368046" y="803148"/>
                  </a:lnTo>
                  <a:lnTo>
                    <a:pt x="379476" y="797814"/>
                  </a:lnTo>
                  <a:cubicBezTo>
                    <a:pt x="399161" y="725043"/>
                    <a:pt x="448056" y="581660"/>
                    <a:pt x="539242" y="520573"/>
                  </a:cubicBezTo>
                  <a:cubicBezTo>
                    <a:pt x="620776" y="465963"/>
                    <a:pt x="711581" y="438658"/>
                    <a:pt x="762889" y="426466"/>
                  </a:cubicBezTo>
                  <a:lnTo>
                    <a:pt x="771525" y="419481"/>
                  </a:lnTo>
                  <a:lnTo>
                    <a:pt x="766826" y="407797"/>
                  </a:lnTo>
                  <a:cubicBezTo>
                    <a:pt x="701675" y="388620"/>
                    <a:pt x="586486" y="347091"/>
                    <a:pt x="539242" y="284988"/>
                  </a:cubicBezTo>
                  <a:cubicBezTo>
                    <a:pt x="465963" y="188595"/>
                    <a:pt x="431038" y="72390"/>
                    <a:pt x="416052" y="8890"/>
                  </a:cubicBezTo>
                  <a:lnTo>
                    <a:pt x="409448" y="0"/>
                  </a:lnTo>
                  <a:close/>
                  <a:moveTo>
                    <a:pt x="924814" y="576199"/>
                  </a:moveTo>
                  <a:lnTo>
                    <a:pt x="917575" y="579247"/>
                  </a:lnTo>
                  <a:cubicBezTo>
                    <a:pt x="906145" y="622427"/>
                    <a:pt x="879221" y="697865"/>
                    <a:pt x="820166" y="743839"/>
                  </a:cubicBezTo>
                  <a:cubicBezTo>
                    <a:pt x="779145" y="775843"/>
                    <a:pt x="731139" y="797941"/>
                    <a:pt x="680085" y="808228"/>
                  </a:cubicBezTo>
                  <a:lnTo>
                    <a:pt x="674497" y="812165"/>
                  </a:lnTo>
                  <a:lnTo>
                    <a:pt x="677545" y="819658"/>
                  </a:lnTo>
                  <a:cubicBezTo>
                    <a:pt x="721106" y="831977"/>
                    <a:pt x="793242" y="856996"/>
                    <a:pt x="829564" y="900176"/>
                  </a:cubicBezTo>
                  <a:cubicBezTo>
                    <a:pt x="858393" y="934212"/>
                    <a:pt x="883920" y="1019683"/>
                    <a:pt x="895350" y="1061466"/>
                  </a:cubicBezTo>
                  <a:lnTo>
                    <a:pt x="899795" y="1066800"/>
                  </a:lnTo>
                  <a:lnTo>
                    <a:pt x="906399" y="1063752"/>
                  </a:lnTo>
                  <a:cubicBezTo>
                    <a:pt x="918845" y="1019175"/>
                    <a:pt x="948563" y="931418"/>
                    <a:pt x="1004316" y="894080"/>
                  </a:cubicBezTo>
                  <a:cubicBezTo>
                    <a:pt x="1054227" y="860679"/>
                    <a:pt x="1109726" y="843915"/>
                    <a:pt x="1141095" y="836422"/>
                  </a:cubicBezTo>
                  <a:lnTo>
                    <a:pt x="1146429" y="832231"/>
                  </a:lnTo>
                  <a:lnTo>
                    <a:pt x="1143381" y="824992"/>
                  </a:lnTo>
                  <a:cubicBezTo>
                    <a:pt x="1103376" y="813054"/>
                    <a:pt x="1033272" y="787908"/>
                    <a:pt x="1004316" y="749808"/>
                  </a:cubicBezTo>
                  <a:cubicBezTo>
                    <a:pt x="959358" y="691642"/>
                    <a:pt x="938022" y="620522"/>
                    <a:pt x="928878" y="581533"/>
                  </a:cubicBezTo>
                  <a:lnTo>
                    <a:pt x="924687" y="576199"/>
                  </a:lnTo>
                  <a:close/>
                </a:path>
              </a:pathLst>
            </a:custGeom>
            <a:solidFill>
              <a:srgbClr val="FADB5E"/>
            </a:solidFill>
          </p:spPr>
        </p:sp>
      </p:grpSp>
      <p:sp>
        <p:nvSpPr>
          <p:cNvPr id="14" name="TextBox 14"/>
          <p:cNvSpPr txBox="1"/>
          <p:nvPr/>
        </p:nvSpPr>
        <p:spPr>
          <a:xfrm>
            <a:off x="2536449" y="444797"/>
            <a:ext cx="1724142" cy="707053"/>
          </a:xfrm>
          <a:prstGeom prst="rect">
            <a:avLst/>
          </a:prstGeom>
        </p:spPr>
        <p:txBody>
          <a:bodyPr wrap="square" lIns="0" tIns="0" rIns="0" bIns="0" rtlCol="0" anchor="t">
            <a:spAutoFit/>
          </a:bodyPr>
          <a:lstStyle/>
          <a:p>
            <a:pPr algn="l">
              <a:lnSpc>
                <a:spcPts val="5901"/>
              </a:lnSpc>
            </a:pPr>
            <a:r>
              <a:rPr lang="en-US" sz="4215" dirty="0">
                <a:solidFill>
                  <a:srgbClr val="0154A6"/>
                </a:solidFill>
                <a:latin typeface="Canva Sans Bold"/>
              </a:rPr>
              <a:t>LSTM</a:t>
            </a:r>
          </a:p>
        </p:txBody>
      </p:sp>
      <p:sp>
        <p:nvSpPr>
          <p:cNvPr id="15" name="Freeform 15"/>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659880" cy="1651000"/>
          </a:xfrm>
          <a:custGeom>
            <a:avLst/>
            <a:gdLst/>
            <a:ahLst/>
            <a:cxnLst/>
            <a:rect l="l" t="t" r="r" b="b"/>
            <a:pathLst>
              <a:path w="6659880" h="1651000">
                <a:moveTo>
                  <a:pt x="0" y="0"/>
                </a:moveTo>
                <a:lnTo>
                  <a:pt x="6659880" y="0"/>
                </a:lnTo>
                <a:lnTo>
                  <a:pt x="6659880" y="1651000"/>
                </a:lnTo>
                <a:lnTo>
                  <a:pt x="0" y="1651000"/>
                </a:lnTo>
                <a:lnTo>
                  <a:pt x="0" y="0"/>
                </a:lnTo>
                <a:close/>
              </a:path>
            </a:pathLst>
          </a:custGeom>
          <a:blipFill>
            <a:blip r:embed="rId3"/>
            <a:stretch>
              <a:fillRect t="-304" r="-2059" b="-310"/>
            </a:stretch>
          </a:blipFill>
        </p:spPr>
      </p:sp>
      <p:sp>
        <p:nvSpPr>
          <p:cNvPr id="5" name="Freeform 5"/>
          <p:cNvSpPr/>
          <p:nvPr/>
        </p:nvSpPr>
        <p:spPr>
          <a:xfrm>
            <a:off x="4973253" y="1782979"/>
            <a:ext cx="4780347" cy="4107610"/>
          </a:xfrm>
          <a:custGeom>
            <a:avLst/>
            <a:gdLst/>
            <a:ahLst/>
            <a:cxnLst/>
            <a:rect l="l" t="t" r="r" b="b"/>
            <a:pathLst>
              <a:path w="4780347" h="4107610">
                <a:moveTo>
                  <a:pt x="0" y="0"/>
                </a:moveTo>
                <a:lnTo>
                  <a:pt x="4780347" y="0"/>
                </a:lnTo>
                <a:lnTo>
                  <a:pt x="4780347" y="4107610"/>
                </a:lnTo>
                <a:lnTo>
                  <a:pt x="0" y="4107610"/>
                </a:lnTo>
                <a:lnTo>
                  <a:pt x="0" y="0"/>
                </a:lnTo>
                <a:close/>
              </a:path>
            </a:pathLst>
          </a:custGeom>
          <a:blipFill>
            <a:blip r:embed="rId4"/>
            <a:stretch>
              <a:fillRect t="-7781" b="-8596"/>
            </a:stretch>
          </a:blipFill>
        </p:spPr>
      </p:sp>
      <p:sp>
        <p:nvSpPr>
          <p:cNvPr id="6" name="Freeform 6"/>
          <p:cNvSpPr/>
          <p:nvPr/>
        </p:nvSpPr>
        <p:spPr>
          <a:xfrm>
            <a:off x="309880" y="2960484"/>
            <a:ext cx="4566920" cy="1752600"/>
          </a:xfrm>
          <a:custGeom>
            <a:avLst/>
            <a:gdLst/>
            <a:ahLst/>
            <a:cxnLst/>
            <a:rect l="l" t="t" r="r" b="b"/>
            <a:pathLst>
              <a:path w="4566920" h="1752600">
                <a:moveTo>
                  <a:pt x="0" y="0"/>
                </a:moveTo>
                <a:lnTo>
                  <a:pt x="4566920" y="0"/>
                </a:lnTo>
                <a:lnTo>
                  <a:pt x="4566920" y="1752600"/>
                </a:lnTo>
                <a:lnTo>
                  <a:pt x="0" y="1752600"/>
                </a:lnTo>
                <a:lnTo>
                  <a:pt x="0" y="0"/>
                </a:lnTo>
                <a:close/>
              </a:path>
            </a:pathLst>
          </a:custGeom>
          <a:blipFill>
            <a:blip r:embed="rId5">
              <a:alphaModFix amt="80000"/>
            </a:blip>
            <a:stretch>
              <a:fillRect/>
            </a:stretch>
          </a:blipFill>
          <a:ln w="38100" cap="sq">
            <a:solidFill>
              <a:srgbClr val="000000">
                <a:alpha val="80000"/>
              </a:srgbClr>
            </a:solidFill>
            <a:prstDash val="solid"/>
            <a:miter/>
          </a:ln>
        </p:spPr>
      </p:sp>
      <p:sp>
        <p:nvSpPr>
          <p:cNvPr id="7" name="TextBox 7"/>
          <p:cNvSpPr txBox="1"/>
          <p:nvPr/>
        </p:nvSpPr>
        <p:spPr>
          <a:xfrm>
            <a:off x="5796631" y="2878670"/>
            <a:ext cx="3225449" cy="1885590"/>
          </a:xfrm>
          <a:prstGeom prst="rect">
            <a:avLst/>
          </a:prstGeom>
        </p:spPr>
        <p:txBody>
          <a:bodyPr lIns="0" tIns="0" rIns="0" bIns="0" rtlCol="0" anchor="t">
            <a:spAutoFit/>
          </a:bodyPr>
          <a:lstStyle/>
          <a:p>
            <a:pPr algn="l">
              <a:lnSpc>
                <a:spcPts val="1662"/>
              </a:lnSpc>
            </a:pPr>
            <a:r>
              <a:rPr lang="en-US" sz="1209">
                <a:solidFill>
                  <a:srgbClr val="0154A6"/>
                </a:solidFill>
                <a:latin typeface="Canva Sans Bold"/>
              </a:rPr>
              <a:t>In summary, LSTM is chosen in this context because it is well-suited for handling sequential data with long-term dependencies, which is essential for gesture recognition. The comparison</a:t>
            </a:r>
          </a:p>
          <a:p>
            <a:pPr algn="l">
              <a:lnSpc>
                <a:spcPts val="1662"/>
              </a:lnSpc>
            </a:pPr>
            <a:r>
              <a:rPr lang="en-US" sz="1209">
                <a:solidFill>
                  <a:srgbClr val="0154A6"/>
                </a:solidFill>
                <a:latin typeface="Canva Sans Bold"/>
              </a:rPr>
              <a:t>with other algorithms is task-dependent, but LSTMs are often preferred for sequential data tasks due to their ability to capture temporal patterns effectively.</a:t>
            </a:r>
          </a:p>
        </p:txBody>
      </p:sp>
      <p:sp>
        <p:nvSpPr>
          <p:cNvPr id="8" name="TextBox 8"/>
          <p:cNvSpPr txBox="1"/>
          <p:nvPr/>
        </p:nvSpPr>
        <p:spPr>
          <a:xfrm>
            <a:off x="680171" y="472460"/>
            <a:ext cx="5158527" cy="605841"/>
          </a:xfrm>
          <a:prstGeom prst="rect">
            <a:avLst/>
          </a:prstGeom>
        </p:spPr>
        <p:txBody>
          <a:bodyPr lIns="0" tIns="0" rIns="0" bIns="0" rtlCol="0" anchor="t">
            <a:spAutoFit/>
          </a:bodyPr>
          <a:lstStyle/>
          <a:p>
            <a:pPr algn="l">
              <a:lnSpc>
                <a:spcPts val="4706"/>
              </a:lnSpc>
            </a:pPr>
            <a:r>
              <a:rPr lang="en-US" sz="3362">
                <a:solidFill>
                  <a:srgbClr val="0154A6"/>
                </a:solidFill>
                <a:latin typeface="Canva Sans Bold"/>
              </a:rPr>
              <a:t>Why we are using LSTM ?</a:t>
            </a:r>
          </a:p>
        </p:txBody>
      </p:sp>
      <p:sp>
        <p:nvSpPr>
          <p:cNvPr id="9" name="Freeform 9"/>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6"/>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532880" cy="1651000"/>
          </a:xfrm>
          <a:custGeom>
            <a:avLst/>
            <a:gdLst/>
            <a:ahLst/>
            <a:cxnLst/>
            <a:rect l="l" t="t" r="r" b="b"/>
            <a:pathLst>
              <a:path w="6532880" h="1651000">
                <a:moveTo>
                  <a:pt x="0" y="0"/>
                </a:moveTo>
                <a:lnTo>
                  <a:pt x="6532880" y="0"/>
                </a:lnTo>
                <a:lnTo>
                  <a:pt x="6532880" y="1651000"/>
                </a:lnTo>
                <a:lnTo>
                  <a:pt x="0" y="1651000"/>
                </a:lnTo>
                <a:lnTo>
                  <a:pt x="0" y="0"/>
                </a:lnTo>
                <a:close/>
              </a:path>
            </a:pathLst>
          </a:custGeom>
          <a:blipFill>
            <a:blip r:embed="rId3"/>
            <a:stretch>
              <a:fillRect t="-304" r="-4043" b="-310"/>
            </a:stretch>
          </a:blipFill>
        </p:spPr>
      </p:sp>
      <p:sp>
        <p:nvSpPr>
          <p:cNvPr id="5" name="Freeform 5"/>
          <p:cNvSpPr/>
          <p:nvPr/>
        </p:nvSpPr>
        <p:spPr>
          <a:xfrm>
            <a:off x="348702" y="2506980"/>
            <a:ext cx="5095240" cy="2301240"/>
          </a:xfrm>
          <a:custGeom>
            <a:avLst/>
            <a:gdLst/>
            <a:ahLst/>
            <a:cxnLst/>
            <a:rect l="l" t="t" r="r" b="b"/>
            <a:pathLst>
              <a:path w="5095240" h="2301240">
                <a:moveTo>
                  <a:pt x="0" y="0"/>
                </a:moveTo>
                <a:lnTo>
                  <a:pt x="5095240" y="0"/>
                </a:lnTo>
                <a:lnTo>
                  <a:pt x="5095240" y="2301240"/>
                </a:lnTo>
                <a:lnTo>
                  <a:pt x="0" y="2301240"/>
                </a:lnTo>
                <a:lnTo>
                  <a:pt x="0" y="0"/>
                </a:lnTo>
                <a:close/>
              </a:path>
            </a:pathLst>
          </a:custGeom>
          <a:blipFill>
            <a:blip r:embed="rId4">
              <a:alphaModFix amt="74000"/>
            </a:blip>
            <a:stretch>
              <a:fillRect r="-1096"/>
            </a:stretch>
          </a:blipFill>
          <a:ln w="38100" cap="sq">
            <a:solidFill>
              <a:srgbClr val="000000">
                <a:alpha val="73725"/>
              </a:srgbClr>
            </a:solidFill>
            <a:prstDash val="solid"/>
            <a:miter/>
          </a:ln>
        </p:spPr>
      </p:sp>
      <p:sp>
        <p:nvSpPr>
          <p:cNvPr id="6" name="Freeform 6"/>
          <p:cNvSpPr/>
          <p:nvPr/>
        </p:nvSpPr>
        <p:spPr>
          <a:xfrm>
            <a:off x="5575070" y="1651000"/>
            <a:ext cx="3942080" cy="3835400"/>
          </a:xfrm>
          <a:custGeom>
            <a:avLst/>
            <a:gdLst/>
            <a:ahLst/>
            <a:cxnLst/>
            <a:rect l="l" t="t" r="r" b="b"/>
            <a:pathLst>
              <a:path w="3942080" h="3835400">
                <a:moveTo>
                  <a:pt x="0" y="0"/>
                </a:moveTo>
                <a:lnTo>
                  <a:pt x="3942080" y="0"/>
                </a:lnTo>
                <a:lnTo>
                  <a:pt x="3942080" y="3835400"/>
                </a:lnTo>
                <a:lnTo>
                  <a:pt x="0" y="3835400"/>
                </a:lnTo>
                <a:lnTo>
                  <a:pt x="0" y="0"/>
                </a:lnTo>
                <a:close/>
              </a:path>
            </a:pathLst>
          </a:custGeom>
          <a:blipFill>
            <a:blip r:embed="rId5"/>
            <a:stretch>
              <a:fillRect l="-6605" t="-7421" r="-6281" b="-8605"/>
            </a:stretch>
          </a:blipFill>
        </p:spPr>
      </p:sp>
      <p:sp>
        <p:nvSpPr>
          <p:cNvPr id="7" name="TextBox 7"/>
          <p:cNvSpPr txBox="1"/>
          <p:nvPr/>
        </p:nvSpPr>
        <p:spPr>
          <a:xfrm>
            <a:off x="2668458" y="390515"/>
            <a:ext cx="1136198"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CNN</a:t>
            </a:r>
          </a:p>
        </p:txBody>
      </p:sp>
      <p:sp>
        <p:nvSpPr>
          <p:cNvPr id="8" name="TextBox 8"/>
          <p:cNvSpPr txBox="1"/>
          <p:nvPr/>
        </p:nvSpPr>
        <p:spPr>
          <a:xfrm>
            <a:off x="6156745" y="2378471"/>
            <a:ext cx="2708133" cy="2342104"/>
          </a:xfrm>
          <a:prstGeom prst="rect">
            <a:avLst/>
          </a:prstGeom>
        </p:spPr>
        <p:txBody>
          <a:bodyPr lIns="0" tIns="0" rIns="0" bIns="0" rtlCol="0" anchor="t">
            <a:spAutoFit/>
          </a:bodyPr>
          <a:lstStyle/>
          <a:p>
            <a:pPr algn="l">
              <a:lnSpc>
                <a:spcPts val="1840"/>
              </a:lnSpc>
            </a:pPr>
            <a:r>
              <a:rPr lang="en-US" sz="1335">
                <a:solidFill>
                  <a:srgbClr val="0154A6"/>
                </a:solidFill>
                <a:latin typeface="Canva Sans Bold"/>
              </a:rPr>
              <a:t>CNNs are a class of Deep Neural Networks that can recognize and classify particular features from images and are widely used for analyzing visual images. Their applications range from image and video recognition, image classification, medical image analysis, computer vision and natural language processing.</a:t>
            </a:r>
          </a:p>
        </p:txBody>
      </p:sp>
      <p:sp>
        <p:nvSpPr>
          <p:cNvPr id="9" name="Freeform 9"/>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6"/>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407314" y="3020043"/>
            <a:ext cx="8887347" cy="2675462"/>
          </a:xfrm>
          <a:custGeom>
            <a:avLst/>
            <a:gdLst/>
            <a:ahLst/>
            <a:cxnLst/>
            <a:rect l="l" t="t" r="r" b="b"/>
            <a:pathLst>
              <a:path w="8887347" h="2675462">
                <a:moveTo>
                  <a:pt x="0" y="0"/>
                </a:moveTo>
                <a:lnTo>
                  <a:pt x="8887347" y="0"/>
                </a:lnTo>
                <a:lnTo>
                  <a:pt x="8887347" y="2675462"/>
                </a:lnTo>
                <a:lnTo>
                  <a:pt x="0" y="2675462"/>
                </a:lnTo>
                <a:lnTo>
                  <a:pt x="0" y="0"/>
                </a:lnTo>
                <a:close/>
              </a:path>
            </a:pathLst>
          </a:custGeom>
          <a:blipFill>
            <a:blip r:embed="rId4">
              <a:alphaModFix amt="50000"/>
            </a:blip>
            <a:stretch>
              <a:fillRect t="-844" r="-1666" b="-6075"/>
            </a:stretch>
          </a:blipFill>
          <a:ln cap="sq">
            <a:noFill/>
            <a:prstDash val="solid"/>
            <a:miter/>
          </a:ln>
        </p:spPr>
      </p:sp>
      <p:sp>
        <p:nvSpPr>
          <p:cNvPr id="6" name="TextBox 6"/>
          <p:cNvSpPr txBox="1"/>
          <p:nvPr/>
        </p:nvSpPr>
        <p:spPr>
          <a:xfrm>
            <a:off x="2668458" y="390515"/>
            <a:ext cx="1136198"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CNN</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5413694" y="1602357"/>
            <a:ext cx="4358640" cy="4358640"/>
          </a:xfrm>
          <a:custGeom>
            <a:avLst/>
            <a:gdLst/>
            <a:ahLst/>
            <a:cxnLst/>
            <a:rect l="l" t="t" r="r" b="b"/>
            <a:pathLst>
              <a:path w="4358640" h="4358640">
                <a:moveTo>
                  <a:pt x="0" y="0"/>
                </a:moveTo>
                <a:lnTo>
                  <a:pt x="4358640" y="0"/>
                </a:lnTo>
                <a:lnTo>
                  <a:pt x="4358640" y="4358640"/>
                </a:lnTo>
                <a:lnTo>
                  <a:pt x="0" y="4358640"/>
                </a:lnTo>
                <a:lnTo>
                  <a:pt x="0" y="0"/>
                </a:lnTo>
                <a:close/>
              </a:path>
            </a:pathLst>
          </a:custGeom>
          <a:blipFill>
            <a:blip r:embed="rId4"/>
            <a:stretch>
              <a:fillRect/>
            </a:stretch>
          </a:blipFill>
        </p:spPr>
      </p:sp>
      <p:sp>
        <p:nvSpPr>
          <p:cNvPr id="6" name="Freeform 6"/>
          <p:cNvSpPr/>
          <p:nvPr/>
        </p:nvSpPr>
        <p:spPr>
          <a:xfrm>
            <a:off x="652501" y="2155744"/>
            <a:ext cx="4013200" cy="3286760"/>
          </a:xfrm>
          <a:custGeom>
            <a:avLst/>
            <a:gdLst/>
            <a:ahLst/>
            <a:cxnLst/>
            <a:rect l="l" t="t" r="r" b="b"/>
            <a:pathLst>
              <a:path w="4013200" h="3286760">
                <a:moveTo>
                  <a:pt x="0" y="0"/>
                </a:moveTo>
                <a:lnTo>
                  <a:pt x="4013200" y="0"/>
                </a:lnTo>
                <a:lnTo>
                  <a:pt x="4013200" y="3286760"/>
                </a:lnTo>
                <a:lnTo>
                  <a:pt x="0" y="3286760"/>
                </a:lnTo>
                <a:lnTo>
                  <a:pt x="0" y="0"/>
                </a:lnTo>
                <a:close/>
              </a:path>
            </a:pathLst>
          </a:custGeom>
          <a:blipFill>
            <a:blip r:embed="rId5">
              <a:alphaModFix amt="65999"/>
            </a:blip>
            <a:stretch>
              <a:fillRect/>
            </a:stretch>
          </a:blipFill>
          <a:ln w="38100" cap="sq">
            <a:solidFill>
              <a:srgbClr val="000000">
                <a:alpha val="65882"/>
              </a:srgbClr>
            </a:solidFill>
            <a:prstDash val="solid"/>
            <a:miter/>
          </a:ln>
        </p:spPr>
      </p:sp>
      <p:sp>
        <p:nvSpPr>
          <p:cNvPr id="7" name="TextBox 7"/>
          <p:cNvSpPr txBox="1"/>
          <p:nvPr/>
        </p:nvSpPr>
        <p:spPr>
          <a:xfrm>
            <a:off x="652501" y="410632"/>
            <a:ext cx="5161082" cy="730413"/>
          </a:xfrm>
          <a:prstGeom prst="rect">
            <a:avLst/>
          </a:prstGeom>
        </p:spPr>
        <p:txBody>
          <a:bodyPr lIns="0" tIns="0" rIns="0" bIns="0" rtlCol="0" anchor="t">
            <a:spAutoFit/>
          </a:bodyPr>
          <a:lstStyle/>
          <a:p>
            <a:pPr algn="l">
              <a:lnSpc>
                <a:spcPts val="5898"/>
              </a:lnSpc>
            </a:pPr>
            <a:r>
              <a:rPr lang="en-US" sz="4213">
                <a:solidFill>
                  <a:srgbClr val="0154A6"/>
                </a:solidFill>
                <a:latin typeface="Canva Sans Bold"/>
              </a:rPr>
              <a:t>Transformer Model</a:t>
            </a:r>
          </a:p>
        </p:txBody>
      </p:sp>
      <p:sp>
        <p:nvSpPr>
          <p:cNvPr id="8" name="TextBox 8"/>
          <p:cNvSpPr txBox="1"/>
          <p:nvPr/>
        </p:nvSpPr>
        <p:spPr>
          <a:xfrm>
            <a:off x="6232847" y="2266081"/>
            <a:ext cx="2720333" cy="3012142"/>
          </a:xfrm>
          <a:prstGeom prst="rect">
            <a:avLst/>
          </a:prstGeom>
        </p:spPr>
        <p:txBody>
          <a:bodyPr lIns="0" tIns="0" rIns="0" bIns="0" rtlCol="0" anchor="t">
            <a:spAutoFit/>
          </a:bodyPr>
          <a:lstStyle/>
          <a:p>
            <a:pPr marL="236709" lvl="1" indent="-118355" algn="l">
              <a:lnSpc>
                <a:spcPts val="1508"/>
              </a:lnSpc>
              <a:buFont typeface="Arial"/>
              <a:buChar char="•"/>
            </a:pPr>
            <a:r>
              <a:rPr lang="en-US" sz="1096">
                <a:solidFill>
                  <a:srgbClr val="0154A6"/>
                </a:solidFill>
                <a:latin typeface="Canva Sans Bold"/>
              </a:rPr>
              <a:t>The Transformer architecture uses an encoder-decoder structure that does not rely on recurrence and convolutions to generate an output. The encoder maps an input sequence to a series of continuous representations.</a:t>
            </a:r>
          </a:p>
          <a:p>
            <a:pPr algn="l">
              <a:lnSpc>
                <a:spcPts val="1508"/>
              </a:lnSpc>
            </a:pPr>
            <a:endParaRPr lang="en-US" sz="1096">
              <a:solidFill>
                <a:srgbClr val="0154A6"/>
              </a:solidFill>
              <a:latin typeface="Canva Sans Bold"/>
            </a:endParaRPr>
          </a:p>
          <a:p>
            <a:pPr marL="236709" lvl="1" indent="-118355" algn="l">
              <a:lnSpc>
                <a:spcPts val="1508"/>
              </a:lnSpc>
              <a:buFont typeface="Arial"/>
              <a:buChar char="•"/>
            </a:pPr>
            <a:r>
              <a:rPr lang="en-US" sz="1096">
                <a:solidFill>
                  <a:srgbClr val="0154A6"/>
                </a:solidFill>
                <a:latin typeface="Canva Sans Bold"/>
              </a:rPr>
              <a:t>Transformer models work by processing input data, which can be sequences of tokens or other structured data, through a series</a:t>
            </a:r>
          </a:p>
          <a:p>
            <a:pPr algn="l">
              <a:lnSpc>
                <a:spcPts val="1508"/>
              </a:lnSpc>
            </a:pPr>
            <a:endParaRPr lang="en-US" sz="1096">
              <a:solidFill>
                <a:srgbClr val="0154A6"/>
              </a:solidFill>
              <a:latin typeface="Canva Sans Bold"/>
            </a:endParaRPr>
          </a:p>
          <a:p>
            <a:pPr marL="236709" lvl="1" indent="-118355" algn="l">
              <a:lnSpc>
                <a:spcPts val="1508"/>
              </a:lnSpc>
              <a:buFont typeface="Arial"/>
              <a:buChar char="•"/>
            </a:pPr>
            <a:r>
              <a:rPr lang="en-US" sz="1096">
                <a:solidFill>
                  <a:srgbClr val="0154A6"/>
                </a:solidFill>
                <a:latin typeface="Canva Sans Bold"/>
              </a:rPr>
              <a:t>of layers that contain self- attention mechanisms and feedforward neural networks.</a:t>
            </a:r>
          </a:p>
        </p:txBody>
      </p:sp>
      <p:sp>
        <p:nvSpPr>
          <p:cNvPr id="9" name="Freeform 9"/>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6"/>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563360" cy="1651000"/>
          </a:xfrm>
          <a:custGeom>
            <a:avLst/>
            <a:gdLst/>
            <a:ahLst/>
            <a:cxnLst/>
            <a:rect l="l" t="t" r="r" b="b"/>
            <a:pathLst>
              <a:path w="6563360" h="1651000">
                <a:moveTo>
                  <a:pt x="0" y="0"/>
                </a:moveTo>
                <a:lnTo>
                  <a:pt x="6563360" y="0"/>
                </a:lnTo>
                <a:lnTo>
                  <a:pt x="6563360" y="1651000"/>
                </a:lnTo>
                <a:lnTo>
                  <a:pt x="0" y="1651000"/>
                </a:lnTo>
                <a:lnTo>
                  <a:pt x="0" y="0"/>
                </a:lnTo>
                <a:close/>
              </a:path>
            </a:pathLst>
          </a:custGeom>
          <a:blipFill>
            <a:blip r:embed="rId3"/>
            <a:stretch>
              <a:fillRect t="-304" r="-3560" b="-310"/>
            </a:stretch>
          </a:blipFill>
        </p:spPr>
      </p:sp>
      <p:sp>
        <p:nvSpPr>
          <p:cNvPr id="5" name="Freeform 5"/>
          <p:cNvSpPr/>
          <p:nvPr/>
        </p:nvSpPr>
        <p:spPr>
          <a:xfrm>
            <a:off x="685703" y="2604653"/>
            <a:ext cx="3596640" cy="2875280"/>
          </a:xfrm>
          <a:custGeom>
            <a:avLst/>
            <a:gdLst/>
            <a:ahLst/>
            <a:cxnLst/>
            <a:rect l="l" t="t" r="r" b="b"/>
            <a:pathLst>
              <a:path w="3596640" h="2875280">
                <a:moveTo>
                  <a:pt x="0" y="0"/>
                </a:moveTo>
                <a:lnTo>
                  <a:pt x="3596640" y="0"/>
                </a:lnTo>
                <a:lnTo>
                  <a:pt x="3596640" y="2875280"/>
                </a:lnTo>
                <a:lnTo>
                  <a:pt x="0" y="2875280"/>
                </a:lnTo>
                <a:lnTo>
                  <a:pt x="0" y="0"/>
                </a:lnTo>
                <a:close/>
              </a:path>
            </a:pathLst>
          </a:custGeom>
          <a:blipFill>
            <a:blip r:embed="rId4">
              <a:alphaModFix amt="82000"/>
            </a:blip>
            <a:stretch>
              <a:fillRect l="-3339" t="-5644" r="-4852" b="-5663"/>
            </a:stretch>
          </a:blipFill>
          <a:ln w="38100" cap="sq">
            <a:solidFill>
              <a:srgbClr val="000000">
                <a:alpha val="81961"/>
              </a:srgbClr>
            </a:solidFill>
            <a:prstDash val="solid"/>
            <a:miter/>
          </a:ln>
        </p:spPr>
      </p:sp>
      <p:sp>
        <p:nvSpPr>
          <p:cNvPr id="6" name="Freeform 6"/>
          <p:cNvSpPr/>
          <p:nvPr/>
        </p:nvSpPr>
        <p:spPr>
          <a:xfrm>
            <a:off x="4703592" y="2497673"/>
            <a:ext cx="2118360" cy="3185160"/>
          </a:xfrm>
          <a:custGeom>
            <a:avLst/>
            <a:gdLst/>
            <a:ahLst/>
            <a:cxnLst/>
            <a:rect l="l" t="t" r="r" b="b"/>
            <a:pathLst>
              <a:path w="2118360" h="3185160">
                <a:moveTo>
                  <a:pt x="0" y="0"/>
                </a:moveTo>
                <a:lnTo>
                  <a:pt x="2118360" y="0"/>
                </a:lnTo>
                <a:lnTo>
                  <a:pt x="2118360" y="3185160"/>
                </a:lnTo>
                <a:lnTo>
                  <a:pt x="0" y="3185160"/>
                </a:lnTo>
                <a:lnTo>
                  <a:pt x="0" y="0"/>
                </a:lnTo>
                <a:close/>
              </a:path>
            </a:pathLst>
          </a:custGeom>
          <a:blipFill>
            <a:blip r:embed="rId5">
              <a:alphaModFix amt="71000"/>
            </a:blip>
            <a:stretch>
              <a:fillRect t="-6920" b="-5838"/>
            </a:stretch>
          </a:blipFill>
          <a:ln w="38100" cap="sq">
            <a:solidFill>
              <a:srgbClr val="000000">
                <a:alpha val="70980"/>
              </a:srgbClr>
            </a:solidFill>
            <a:prstDash val="solid"/>
            <a:miter/>
          </a:ln>
        </p:spPr>
      </p:sp>
      <p:sp>
        <p:nvSpPr>
          <p:cNvPr id="7" name="Freeform 7"/>
          <p:cNvSpPr/>
          <p:nvPr/>
        </p:nvSpPr>
        <p:spPr>
          <a:xfrm>
            <a:off x="7240570" y="2566518"/>
            <a:ext cx="2103120" cy="3048000"/>
          </a:xfrm>
          <a:custGeom>
            <a:avLst/>
            <a:gdLst/>
            <a:ahLst/>
            <a:cxnLst/>
            <a:rect l="l" t="t" r="r" b="b"/>
            <a:pathLst>
              <a:path w="2103120" h="3048000">
                <a:moveTo>
                  <a:pt x="0" y="0"/>
                </a:moveTo>
                <a:lnTo>
                  <a:pt x="2103120" y="0"/>
                </a:lnTo>
                <a:lnTo>
                  <a:pt x="2103120" y="3048000"/>
                </a:lnTo>
                <a:lnTo>
                  <a:pt x="0" y="3048000"/>
                </a:lnTo>
                <a:lnTo>
                  <a:pt x="0" y="0"/>
                </a:lnTo>
                <a:close/>
              </a:path>
            </a:pathLst>
          </a:custGeom>
          <a:blipFill>
            <a:blip r:embed="rId6">
              <a:alphaModFix amt="70000"/>
            </a:blip>
            <a:stretch>
              <a:fillRect t="-9207" b="-7791"/>
            </a:stretch>
          </a:blipFill>
          <a:ln w="38100" cap="sq">
            <a:solidFill>
              <a:srgbClr val="000000">
                <a:alpha val="69804"/>
              </a:srgbClr>
            </a:solidFill>
            <a:prstDash val="solid"/>
            <a:miter/>
          </a:ln>
        </p:spPr>
      </p:sp>
      <p:sp>
        <p:nvSpPr>
          <p:cNvPr id="8" name="TextBox 8"/>
          <p:cNvSpPr txBox="1"/>
          <p:nvPr/>
        </p:nvSpPr>
        <p:spPr>
          <a:xfrm>
            <a:off x="440985" y="594263"/>
            <a:ext cx="5572399" cy="374538"/>
          </a:xfrm>
          <a:prstGeom prst="rect">
            <a:avLst/>
          </a:prstGeom>
        </p:spPr>
        <p:txBody>
          <a:bodyPr lIns="0" tIns="0" rIns="0" bIns="0" rtlCol="0" anchor="t">
            <a:spAutoFit/>
          </a:bodyPr>
          <a:lstStyle/>
          <a:p>
            <a:pPr algn="l">
              <a:lnSpc>
                <a:spcPts val="2989"/>
              </a:lnSpc>
            </a:pPr>
            <a:r>
              <a:rPr lang="en-US" sz="2135">
                <a:solidFill>
                  <a:srgbClr val="0154A6"/>
                </a:solidFill>
                <a:latin typeface="Canva Sans Bold"/>
              </a:rPr>
              <a:t>Fine-tuned sign language detection model</a:t>
            </a:r>
          </a:p>
        </p:txBody>
      </p:sp>
      <p:sp>
        <p:nvSpPr>
          <p:cNvPr id="9" name="TextBox 9"/>
          <p:cNvSpPr txBox="1"/>
          <p:nvPr/>
        </p:nvSpPr>
        <p:spPr>
          <a:xfrm>
            <a:off x="2125868" y="2209455"/>
            <a:ext cx="716310" cy="288249"/>
          </a:xfrm>
          <a:prstGeom prst="rect">
            <a:avLst/>
          </a:prstGeom>
        </p:spPr>
        <p:txBody>
          <a:bodyPr lIns="0" tIns="0" rIns="0" bIns="0" rtlCol="0" anchor="t">
            <a:spAutoFit/>
          </a:bodyPr>
          <a:lstStyle/>
          <a:p>
            <a:pPr algn="l">
              <a:lnSpc>
                <a:spcPts val="2392"/>
              </a:lnSpc>
            </a:pPr>
            <a:r>
              <a:rPr lang="en-US" sz="1708">
                <a:solidFill>
                  <a:srgbClr val="0154A6"/>
                </a:solidFill>
                <a:latin typeface="Canva Sans Bold"/>
              </a:rPr>
              <a:t>Step 1:</a:t>
            </a:r>
          </a:p>
        </p:txBody>
      </p:sp>
      <p:sp>
        <p:nvSpPr>
          <p:cNvPr id="10" name="TextBox 10"/>
          <p:cNvSpPr txBox="1"/>
          <p:nvPr/>
        </p:nvSpPr>
        <p:spPr>
          <a:xfrm>
            <a:off x="5401333" y="2203013"/>
            <a:ext cx="722879" cy="288249"/>
          </a:xfrm>
          <a:prstGeom prst="rect">
            <a:avLst/>
          </a:prstGeom>
        </p:spPr>
        <p:txBody>
          <a:bodyPr lIns="0" tIns="0" rIns="0" bIns="0" rtlCol="0" anchor="t">
            <a:spAutoFit/>
          </a:bodyPr>
          <a:lstStyle/>
          <a:p>
            <a:pPr algn="l">
              <a:lnSpc>
                <a:spcPts val="2392"/>
              </a:lnSpc>
            </a:pPr>
            <a:r>
              <a:rPr lang="en-US" sz="1708">
                <a:solidFill>
                  <a:srgbClr val="0154A6"/>
                </a:solidFill>
                <a:latin typeface="Canva Sans Bold"/>
              </a:rPr>
              <a:t>Step 2:</a:t>
            </a:r>
          </a:p>
        </p:txBody>
      </p:sp>
      <p:sp>
        <p:nvSpPr>
          <p:cNvPr id="11" name="TextBox 11"/>
          <p:cNvSpPr txBox="1"/>
          <p:nvPr/>
        </p:nvSpPr>
        <p:spPr>
          <a:xfrm>
            <a:off x="7926487" y="2209455"/>
            <a:ext cx="730189" cy="288249"/>
          </a:xfrm>
          <a:prstGeom prst="rect">
            <a:avLst/>
          </a:prstGeom>
        </p:spPr>
        <p:txBody>
          <a:bodyPr lIns="0" tIns="0" rIns="0" bIns="0" rtlCol="0" anchor="t">
            <a:spAutoFit/>
          </a:bodyPr>
          <a:lstStyle/>
          <a:p>
            <a:pPr algn="l">
              <a:lnSpc>
                <a:spcPts val="2392"/>
              </a:lnSpc>
            </a:pPr>
            <a:r>
              <a:rPr lang="en-US" sz="1708">
                <a:solidFill>
                  <a:srgbClr val="0154A6"/>
                </a:solidFill>
                <a:latin typeface="Canva Sans Bold"/>
              </a:rPr>
              <a:t>Step 3:</a:t>
            </a:r>
          </a:p>
        </p:txBody>
      </p:sp>
      <p:sp>
        <p:nvSpPr>
          <p:cNvPr id="12" name="Freeform 12"/>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7"/>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1909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6" name="Freeform 6"/>
          <p:cNvSpPr/>
          <p:nvPr/>
        </p:nvSpPr>
        <p:spPr>
          <a:xfrm>
            <a:off x="1481953" y="4788616"/>
            <a:ext cx="6141734" cy="1207760"/>
          </a:xfrm>
          <a:custGeom>
            <a:avLst/>
            <a:gdLst/>
            <a:ahLst/>
            <a:cxnLst/>
            <a:rect l="l" t="t" r="r" b="b"/>
            <a:pathLst>
              <a:path w="6141734" h="1207760">
                <a:moveTo>
                  <a:pt x="0" y="0"/>
                </a:moveTo>
                <a:lnTo>
                  <a:pt x="6141734" y="0"/>
                </a:lnTo>
                <a:lnTo>
                  <a:pt x="6141734" y="1207760"/>
                </a:lnTo>
                <a:lnTo>
                  <a:pt x="0" y="1207760"/>
                </a:lnTo>
                <a:lnTo>
                  <a:pt x="0" y="0"/>
                </a:lnTo>
                <a:close/>
              </a:path>
            </a:pathLst>
          </a:custGeom>
          <a:blipFill>
            <a:blip r:embed="rId5"/>
            <a:stretch>
              <a:fillRect/>
            </a:stretch>
          </a:blipFill>
        </p:spPr>
      </p:sp>
      <p:sp>
        <p:nvSpPr>
          <p:cNvPr id="7" name="Freeform 7"/>
          <p:cNvSpPr/>
          <p:nvPr/>
        </p:nvSpPr>
        <p:spPr>
          <a:xfrm>
            <a:off x="1481953" y="1858728"/>
            <a:ext cx="6141734" cy="1887125"/>
          </a:xfrm>
          <a:custGeom>
            <a:avLst/>
            <a:gdLst/>
            <a:ahLst/>
            <a:cxnLst/>
            <a:rect l="l" t="t" r="r" b="b"/>
            <a:pathLst>
              <a:path w="6141734" h="1887125">
                <a:moveTo>
                  <a:pt x="0" y="0"/>
                </a:moveTo>
                <a:lnTo>
                  <a:pt x="6141734" y="0"/>
                </a:lnTo>
                <a:lnTo>
                  <a:pt x="6141734" y="1887125"/>
                </a:lnTo>
                <a:lnTo>
                  <a:pt x="0" y="1887125"/>
                </a:lnTo>
                <a:lnTo>
                  <a:pt x="0" y="0"/>
                </a:lnTo>
                <a:close/>
              </a:path>
            </a:pathLst>
          </a:custGeom>
          <a:blipFill>
            <a:blip r:embed="rId6"/>
            <a:stretch>
              <a:fillRect/>
            </a:stretch>
          </a:blipFill>
        </p:spPr>
      </p:sp>
      <p:sp>
        <p:nvSpPr>
          <p:cNvPr id="8" name="TextBox 8"/>
          <p:cNvSpPr txBox="1"/>
          <p:nvPr/>
        </p:nvSpPr>
        <p:spPr>
          <a:xfrm>
            <a:off x="473898" y="390515"/>
            <a:ext cx="5525221"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Comparison of models</a:t>
            </a:r>
          </a:p>
        </p:txBody>
      </p:sp>
      <p:sp>
        <p:nvSpPr>
          <p:cNvPr id="9" name="TextBox 9"/>
          <p:cNvSpPr txBox="1"/>
          <p:nvPr/>
        </p:nvSpPr>
        <p:spPr>
          <a:xfrm>
            <a:off x="3429000" y="3669653"/>
            <a:ext cx="1847720" cy="712074"/>
          </a:xfrm>
          <a:prstGeom prst="rect">
            <a:avLst/>
          </a:prstGeom>
        </p:spPr>
        <p:txBody>
          <a:bodyPr wrap="square" lIns="0" tIns="0" rIns="0" bIns="0" rtlCol="0" anchor="t">
            <a:spAutoFit/>
          </a:bodyPr>
          <a:lstStyle/>
          <a:p>
            <a:pPr algn="ctr">
              <a:lnSpc>
                <a:spcPts val="5901"/>
              </a:lnSpc>
              <a:spcBef>
                <a:spcPct val="0"/>
              </a:spcBef>
            </a:pPr>
            <a:r>
              <a:rPr lang="en-US" sz="4215" dirty="0">
                <a:solidFill>
                  <a:srgbClr val="0154A6"/>
                </a:solidFill>
                <a:latin typeface="Canva Sans Bold"/>
              </a:rPr>
              <a:t>LSTM</a:t>
            </a:r>
          </a:p>
        </p:txBody>
      </p:sp>
      <p:sp>
        <p:nvSpPr>
          <p:cNvPr id="10" name="TextBox 10"/>
          <p:cNvSpPr txBox="1"/>
          <p:nvPr/>
        </p:nvSpPr>
        <p:spPr>
          <a:xfrm>
            <a:off x="3657600" y="5920176"/>
            <a:ext cx="1383069" cy="663504"/>
          </a:xfrm>
          <a:prstGeom prst="rect">
            <a:avLst/>
          </a:prstGeom>
        </p:spPr>
        <p:txBody>
          <a:bodyPr wrap="square" lIns="0" tIns="0" rIns="0" bIns="0" rtlCol="0" anchor="t">
            <a:spAutoFit/>
          </a:bodyPr>
          <a:lstStyle/>
          <a:p>
            <a:pPr algn="ctr">
              <a:lnSpc>
                <a:spcPts val="5451"/>
              </a:lnSpc>
              <a:spcBef>
                <a:spcPct val="0"/>
              </a:spcBef>
            </a:pPr>
            <a:r>
              <a:rPr lang="en-US" sz="3893" dirty="0">
                <a:solidFill>
                  <a:srgbClr val="0154A6"/>
                </a:solidFill>
                <a:latin typeface="Canva Sans Bold"/>
              </a:rPr>
              <a:t>CNN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4" name="TextBox 4"/>
          <p:cNvSpPr txBox="1"/>
          <p:nvPr/>
        </p:nvSpPr>
        <p:spPr>
          <a:xfrm>
            <a:off x="473898" y="390515"/>
            <a:ext cx="5525221"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Comparison of models</a:t>
            </a:r>
          </a:p>
        </p:txBody>
      </p:sp>
      <p:sp>
        <p:nvSpPr>
          <p:cNvPr id="5" name="Freeform 5"/>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7" name="TextBox 7"/>
          <p:cNvSpPr txBox="1"/>
          <p:nvPr/>
        </p:nvSpPr>
        <p:spPr>
          <a:xfrm>
            <a:off x="155941" y="1612900"/>
            <a:ext cx="4571375" cy="4970780"/>
          </a:xfrm>
          <a:prstGeom prst="rect">
            <a:avLst/>
          </a:prstGeom>
        </p:spPr>
        <p:txBody>
          <a:bodyPr lIns="0" tIns="0" rIns="0" bIns="0" rtlCol="0" anchor="t">
            <a:spAutoFit/>
          </a:bodyPr>
          <a:lstStyle/>
          <a:p>
            <a:pPr>
              <a:lnSpc>
                <a:spcPts val="2624"/>
              </a:lnSpc>
            </a:pPr>
            <a:r>
              <a:rPr lang="en-US" sz="1874">
                <a:solidFill>
                  <a:srgbClr val="000000"/>
                </a:solidFill>
                <a:latin typeface="Canva Sans Bold"/>
              </a:rPr>
              <a:t>LSTM Model</a:t>
            </a:r>
          </a:p>
          <a:p>
            <a:pPr>
              <a:lnSpc>
                <a:spcPts val="1837"/>
              </a:lnSpc>
            </a:pPr>
            <a:endParaRPr lang="en-US" sz="1874">
              <a:solidFill>
                <a:srgbClr val="000000"/>
              </a:solidFill>
              <a:latin typeface="Canva Sans Bold"/>
            </a:endParaRPr>
          </a:p>
          <a:p>
            <a:pPr>
              <a:lnSpc>
                <a:spcPts val="1837"/>
              </a:lnSpc>
            </a:pPr>
            <a:r>
              <a:rPr lang="en-US" sz="1312">
                <a:solidFill>
                  <a:srgbClr val="000000"/>
                </a:solidFill>
                <a:latin typeface="Canva Sans Bold"/>
              </a:rPr>
              <a:t>1. Real-time Sign Language Detection:</a:t>
            </a:r>
          </a:p>
          <a:p>
            <a:pPr>
              <a:lnSpc>
                <a:spcPts val="1837"/>
              </a:lnSpc>
            </a:pPr>
            <a:endParaRPr lang="en-US" sz="1312">
              <a:solidFill>
                <a:srgbClr val="000000"/>
              </a:solidFill>
              <a:latin typeface="Canva Sans Bold"/>
            </a:endParaRPr>
          </a:p>
          <a:p>
            <a:pPr>
              <a:lnSpc>
                <a:spcPts val="1837"/>
              </a:lnSpc>
            </a:pPr>
            <a:r>
              <a:rPr lang="en-US" sz="1312">
                <a:solidFill>
                  <a:srgbClr val="000000"/>
                </a:solidFill>
                <a:latin typeface="Canva Sans Bold"/>
              </a:rPr>
              <a:t> - LSTM is well-suited for real-time applications, including sign language detection, as it can process sequential data efficiently.</a:t>
            </a:r>
          </a:p>
          <a:p>
            <a:pPr>
              <a:lnSpc>
                <a:spcPts val="1837"/>
              </a:lnSpc>
            </a:pPr>
            <a:r>
              <a:rPr lang="en-US" sz="1312">
                <a:solidFill>
                  <a:srgbClr val="000000"/>
                </a:solidFill>
                <a:latin typeface="Canva Sans Bold"/>
              </a:rPr>
              <a:t> - Its ability to capture temporal dependencies makes it suitable for interpreting gestures over time, which is crucial for real-time applications.</a:t>
            </a:r>
          </a:p>
          <a:p>
            <a:pPr>
              <a:lnSpc>
                <a:spcPts val="1837"/>
              </a:lnSpc>
            </a:pPr>
            <a:r>
              <a:rPr lang="en-US" sz="1312">
                <a:solidFill>
                  <a:srgbClr val="000000"/>
                </a:solidFill>
                <a:latin typeface="Canva Sans Bold"/>
              </a:rPr>
              <a:t> </a:t>
            </a:r>
          </a:p>
          <a:p>
            <a:pPr>
              <a:lnSpc>
                <a:spcPts val="1837"/>
              </a:lnSpc>
            </a:pPr>
            <a:r>
              <a:rPr lang="en-US" sz="1312">
                <a:solidFill>
                  <a:srgbClr val="000000"/>
                </a:solidFill>
                <a:latin typeface="Canva Sans Bold"/>
              </a:rPr>
              <a:t>2. High Accuracy</a:t>
            </a:r>
          </a:p>
          <a:p>
            <a:pPr>
              <a:lnSpc>
                <a:spcPts val="1837"/>
              </a:lnSpc>
            </a:pPr>
            <a:endParaRPr lang="en-US" sz="1312">
              <a:solidFill>
                <a:srgbClr val="000000"/>
              </a:solidFill>
              <a:latin typeface="Canva Sans Bold"/>
            </a:endParaRPr>
          </a:p>
          <a:p>
            <a:pPr>
              <a:lnSpc>
                <a:spcPts val="1837"/>
              </a:lnSpc>
            </a:pPr>
            <a:r>
              <a:rPr lang="en-US" sz="1312">
                <a:solidFill>
                  <a:srgbClr val="000000"/>
                </a:solidFill>
                <a:latin typeface="Canva Sans Bold"/>
              </a:rPr>
              <a:t> - LSTM models, with their memory cells and ability to capture long-term dependencies, are effective in accurately recognizing complex patterns in sequential data.</a:t>
            </a:r>
          </a:p>
          <a:p>
            <a:pPr>
              <a:lnSpc>
                <a:spcPts val="1837"/>
              </a:lnSpc>
            </a:pPr>
            <a:r>
              <a:rPr lang="en-US" sz="1312">
                <a:solidFill>
                  <a:srgbClr val="000000"/>
                </a:solidFill>
                <a:latin typeface="Canva Sans Bold"/>
              </a:rPr>
              <a:t> - In sign language, where the order and timing of gestures matter, LSTM's ability to remember relevant context helps achieve high accuracy.</a:t>
            </a:r>
          </a:p>
          <a:p>
            <a:pPr>
              <a:lnSpc>
                <a:spcPts val="1837"/>
              </a:lnSpc>
              <a:spcBef>
                <a:spcPct val="0"/>
              </a:spcBef>
            </a:pPr>
            <a:endParaRPr lang="en-US" sz="1312">
              <a:solidFill>
                <a:srgbClr val="000000"/>
              </a:solidFill>
              <a:latin typeface="Canva Sans Bold"/>
            </a:endParaRPr>
          </a:p>
        </p:txBody>
      </p:sp>
      <p:sp>
        <p:nvSpPr>
          <p:cNvPr id="8" name="TextBox 8"/>
          <p:cNvSpPr txBox="1"/>
          <p:nvPr/>
        </p:nvSpPr>
        <p:spPr>
          <a:xfrm>
            <a:off x="5348782" y="1622425"/>
            <a:ext cx="3992723" cy="4687829"/>
          </a:xfrm>
          <a:prstGeom prst="rect">
            <a:avLst/>
          </a:prstGeom>
        </p:spPr>
        <p:txBody>
          <a:bodyPr lIns="0" tIns="0" rIns="0" bIns="0" rtlCol="0" anchor="t">
            <a:spAutoFit/>
          </a:bodyPr>
          <a:lstStyle/>
          <a:p>
            <a:pPr>
              <a:lnSpc>
                <a:spcPts val="2445"/>
              </a:lnSpc>
            </a:pPr>
            <a:r>
              <a:rPr lang="en-US" sz="1746">
                <a:solidFill>
                  <a:srgbClr val="000000"/>
                </a:solidFill>
                <a:latin typeface="Canva Sans Bold"/>
              </a:rPr>
              <a:t>CNN Model</a:t>
            </a:r>
          </a:p>
          <a:p>
            <a:pPr>
              <a:lnSpc>
                <a:spcPts val="1830"/>
              </a:lnSpc>
            </a:pPr>
            <a:endParaRPr lang="en-US" sz="1746">
              <a:solidFill>
                <a:srgbClr val="000000"/>
              </a:solidFill>
              <a:latin typeface="Canva Sans Bold"/>
            </a:endParaRPr>
          </a:p>
          <a:p>
            <a:pPr>
              <a:lnSpc>
                <a:spcPts val="1830"/>
              </a:lnSpc>
            </a:pPr>
            <a:r>
              <a:rPr lang="en-US" sz="1307">
                <a:solidFill>
                  <a:srgbClr val="000000"/>
                </a:solidFill>
                <a:latin typeface="Canva Sans Bold"/>
              </a:rPr>
              <a:t>1. Real-time Sign Language Detection</a:t>
            </a:r>
          </a:p>
          <a:p>
            <a:pPr>
              <a:lnSpc>
                <a:spcPts val="1830"/>
              </a:lnSpc>
            </a:pPr>
            <a:endParaRPr lang="en-US" sz="1307">
              <a:solidFill>
                <a:srgbClr val="000000"/>
              </a:solidFill>
              <a:latin typeface="Canva Sans Bold"/>
            </a:endParaRPr>
          </a:p>
          <a:p>
            <a:pPr>
              <a:lnSpc>
                <a:spcPts val="1830"/>
              </a:lnSpc>
            </a:pPr>
            <a:r>
              <a:rPr lang="en-US" sz="1307">
                <a:solidFill>
                  <a:srgbClr val="000000"/>
                </a:solidFill>
                <a:latin typeface="Canva Sans Bold"/>
              </a:rPr>
              <a:t> - While CNNs are powerful for image data, they may not capture temporal dependencies as effectively as LSTMs.</a:t>
            </a:r>
          </a:p>
          <a:p>
            <a:pPr>
              <a:lnSpc>
                <a:spcPts val="1830"/>
              </a:lnSpc>
            </a:pPr>
            <a:r>
              <a:rPr lang="en-US" sz="1307">
                <a:solidFill>
                  <a:srgbClr val="000000"/>
                </a:solidFill>
                <a:latin typeface="Canva Sans Bold"/>
              </a:rPr>
              <a:t> - Real-time gesture detection might be challenging as CNNs are primarily designed for spatial features and may not handle dynamic changes in gestures as well as LSTMs.</a:t>
            </a:r>
          </a:p>
          <a:p>
            <a:pPr>
              <a:lnSpc>
                <a:spcPts val="1830"/>
              </a:lnSpc>
            </a:pPr>
            <a:r>
              <a:rPr lang="en-US" sz="1307">
                <a:solidFill>
                  <a:srgbClr val="000000"/>
                </a:solidFill>
                <a:latin typeface="Canva Sans Bold"/>
              </a:rPr>
              <a:t> </a:t>
            </a:r>
          </a:p>
          <a:p>
            <a:pPr>
              <a:lnSpc>
                <a:spcPts val="1830"/>
              </a:lnSpc>
            </a:pPr>
            <a:r>
              <a:rPr lang="en-US" sz="1307">
                <a:solidFill>
                  <a:srgbClr val="000000"/>
                </a:solidFill>
                <a:latin typeface="Canva Sans Bold"/>
              </a:rPr>
              <a:t>2. Accuracy</a:t>
            </a:r>
          </a:p>
          <a:p>
            <a:pPr>
              <a:lnSpc>
                <a:spcPts val="1830"/>
              </a:lnSpc>
            </a:pPr>
            <a:endParaRPr lang="en-US" sz="1307">
              <a:solidFill>
                <a:srgbClr val="000000"/>
              </a:solidFill>
              <a:latin typeface="Canva Sans Bold"/>
            </a:endParaRPr>
          </a:p>
          <a:p>
            <a:pPr>
              <a:lnSpc>
                <a:spcPts val="1830"/>
              </a:lnSpc>
            </a:pPr>
            <a:r>
              <a:rPr lang="en-US" sz="1307">
                <a:solidFill>
                  <a:srgbClr val="000000"/>
                </a:solidFill>
                <a:latin typeface="Canva Sans Bold"/>
              </a:rPr>
              <a:t> - CNNs excel in capturing spatial features, making them effective for static image recognition. However, for dynamic gestures with temporal dependencies, they may not be as accurate as LSTMs.</a:t>
            </a:r>
          </a:p>
          <a:p>
            <a:pPr>
              <a:lnSpc>
                <a:spcPts val="1830"/>
              </a:lnSpc>
              <a:spcBef>
                <a:spcPct val="0"/>
              </a:spcBef>
            </a:pPr>
            <a:endParaRPr lang="en-US" sz="1307">
              <a:solidFill>
                <a:srgbClr val="000000"/>
              </a:solidFill>
              <a:latin typeface="Canva San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4" name="TextBox 4"/>
          <p:cNvSpPr txBox="1"/>
          <p:nvPr/>
        </p:nvSpPr>
        <p:spPr>
          <a:xfrm>
            <a:off x="473898" y="390515"/>
            <a:ext cx="5525221" cy="698287"/>
          </a:xfrm>
          <a:prstGeom prst="rect">
            <a:avLst/>
          </a:prstGeom>
        </p:spPr>
        <p:txBody>
          <a:bodyPr lIns="0" tIns="0" rIns="0" bIns="0" rtlCol="0" anchor="t">
            <a:spAutoFit/>
          </a:bodyPr>
          <a:lstStyle/>
          <a:p>
            <a:pPr algn="l">
              <a:lnSpc>
                <a:spcPts val="5528"/>
              </a:lnSpc>
            </a:pPr>
            <a:r>
              <a:rPr lang="en-US" sz="3948">
                <a:solidFill>
                  <a:srgbClr val="0154A6"/>
                </a:solidFill>
                <a:latin typeface="Canva Sans Bold"/>
              </a:rPr>
              <a:t>Comparison of models</a:t>
            </a:r>
          </a:p>
        </p:txBody>
      </p:sp>
      <p:sp>
        <p:nvSpPr>
          <p:cNvPr id="5" name="Freeform 5"/>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7" name="TextBox 7"/>
          <p:cNvSpPr txBox="1"/>
          <p:nvPr/>
        </p:nvSpPr>
        <p:spPr>
          <a:xfrm>
            <a:off x="3236509" y="1809654"/>
            <a:ext cx="3077210" cy="754619"/>
          </a:xfrm>
          <a:prstGeom prst="rect">
            <a:avLst/>
          </a:prstGeom>
        </p:spPr>
        <p:txBody>
          <a:bodyPr lIns="0" tIns="0" rIns="0" bIns="0" rtlCol="0" anchor="t">
            <a:spAutoFit/>
          </a:bodyPr>
          <a:lstStyle/>
          <a:p>
            <a:pPr algn="ctr">
              <a:lnSpc>
                <a:spcPts val="6181"/>
              </a:lnSpc>
              <a:spcBef>
                <a:spcPct val="0"/>
              </a:spcBef>
            </a:pPr>
            <a:r>
              <a:rPr lang="en-US" sz="4415">
                <a:solidFill>
                  <a:srgbClr val="201F1C"/>
                </a:solidFill>
                <a:latin typeface="Canva Sans Bold"/>
              </a:rPr>
              <a:t>Conclusion</a:t>
            </a:r>
          </a:p>
        </p:txBody>
      </p:sp>
      <p:sp>
        <p:nvSpPr>
          <p:cNvPr id="8" name="TextBox 8"/>
          <p:cNvSpPr txBox="1"/>
          <p:nvPr/>
        </p:nvSpPr>
        <p:spPr>
          <a:xfrm>
            <a:off x="1886888" y="2773823"/>
            <a:ext cx="5979824" cy="2656442"/>
          </a:xfrm>
          <a:prstGeom prst="rect">
            <a:avLst/>
          </a:prstGeom>
        </p:spPr>
        <p:txBody>
          <a:bodyPr lIns="0" tIns="0" rIns="0" bIns="0" rtlCol="0" anchor="t">
            <a:spAutoFit/>
          </a:bodyPr>
          <a:lstStyle/>
          <a:p>
            <a:pPr>
              <a:lnSpc>
                <a:spcPts val="2681"/>
              </a:lnSpc>
            </a:pPr>
            <a:r>
              <a:rPr lang="en-US" sz="1915">
                <a:solidFill>
                  <a:srgbClr val="000000"/>
                </a:solidFill>
                <a:latin typeface="Canva Sans Bold"/>
              </a:rPr>
              <a:t> For real-time sign language detection, especially when considering dynamic and temporal aspects of gestures, the LSTM model is more appropriate.</a:t>
            </a:r>
          </a:p>
          <a:p>
            <a:pPr>
              <a:lnSpc>
                <a:spcPts val="2681"/>
              </a:lnSpc>
            </a:pPr>
            <a:r>
              <a:rPr lang="en-US" sz="1915">
                <a:solidFill>
                  <a:srgbClr val="000000"/>
                </a:solidFill>
                <a:latin typeface="Canva Sans Bold"/>
              </a:rPr>
              <a:t> - The LSTM's sequential processing capability and memory retention make it well-suited for capturing the nuances of sign language gestures, resulting in high accuracy in real-time scenarios.</a:t>
            </a:r>
          </a:p>
          <a:p>
            <a:pPr>
              <a:lnSpc>
                <a:spcPts val="2681"/>
              </a:lnSpc>
              <a:spcBef>
                <a:spcPct val="0"/>
              </a:spcBef>
            </a:pPr>
            <a:endParaRPr lang="en-US" sz="1915">
              <a:solidFill>
                <a:srgbClr val="000000"/>
              </a:solidFill>
              <a:latin typeface="Canva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97109"/>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5" name="Freeform 5"/>
          <p:cNvSpPr/>
          <p:nvPr/>
        </p:nvSpPr>
        <p:spPr>
          <a:xfrm>
            <a:off x="1567180" y="1903029"/>
            <a:ext cx="6619240" cy="3931920"/>
          </a:xfrm>
          <a:custGeom>
            <a:avLst/>
            <a:gdLst/>
            <a:ahLst/>
            <a:cxnLst/>
            <a:rect l="l" t="t" r="r" b="b"/>
            <a:pathLst>
              <a:path w="6619240" h="3931920">
                <a:moveTo>
                  <a:pt x="0" y="0"/>
                </a:moveTo>
                <a:lnTo>
                  <a:pt x="6619240" y="0"/>
                </a:lnTo>
                <a:lnTo>
                  <a:pt x="6619240" y="3931920"/>
                </a:lnTo>
                <a:lnTo>
                  <a:pt x="0" y="3931920"/>
                </a:lnTo>
                <a:lnTo>
                  <a:pt x="0" y="0"/>
                </a:lnTo>
                <a:close/>
              </a:path>
            </a:pathLst>
          </a:custGeom>
          <a:blipFill>
            <a:blip r:embed="rId4">
              <a:alphaModFix amt="74000"/>
            </a:blip>
            <a:stretch>
              <a:fillRect l="-4806" t="-6315" r="-4326" b="-5958"/>
            </a:stretch>
          </a:blipFill>
          <a:ln w="38100" cap="sq">
            <a:solidFill>
              <a:srgbClr val="000000">
                <a:alpha val="73725"/>
              </a:srgbClr>
            </a:solidFill>
            <a:prstDash val="solid"/>
            <a:miter/>
          </a:ln>
        </p:spPr>
      </p:sp>
      <p:sp>
        <p:nvSpPr>
          <p:cNvPr id="6" name="TextBox 6"/>
          <p:cNvSpPr txBox="1"/>
          <p:nvPr/>
        </p:nvSpPr>
        <p:spPr>
          <a:xfrm>
            <a:off x="1109618" y="387584"/>
            <a:ext cx="4452981" cy="707053"/>
          </a:xfrm>
          <a:prstGeom prst="rect">
            <a:avLst/>
          </a:prstGeom>
        </p:spPr>
        <p:txBody>
          <a:bodyPr wrap="square" lIns="0" tIns="0" rIns="0" bIns="0" rtlCol="0" anchor="t">
            <a:spAutoFit/>
          </a:bodyPr>
          <a:lstStyle/>
          <a:p>
            <a:pPr algn="l">
              <a:lnSpc>
                <a:spcPts val="5901"/>
              </a:lnSpc>
            </a:pPr>
            <a:r>
              <a:rPr lang="en-US" sz="4215" dirty="0">
                <a:solidFill>
                  <a:srgbClr val="0154A6"/>
                </a:solidFill>
                <a:latin typeface="Canva Sans Bold"/>
              </a:rPr>
              <a:t>Final Work Flow</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25986"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86125" y="254406"/>
            <a:ext cx="6796800" cy="1028700"/>
          </a:xfrm>
          <a:prstGeom prst="rect">
            <a:avLst/>
          </a:prstGeom>
        </p:spPr>
        <p:txBody>
          <a:bodyPr lIns="0" tIns="0" rIns="0" bIns="0" rtlCol="0" anchor="t">
            <a:spAutoFit/>
          </a:bodyPr>
          <a:lstStyle/>
          <a:p>
            <a:pPr algn="ctr">
              <a:lnSpc>
                <a:spcPts val="8400"/>
              </a:lnSpc>
            </a:pPr>
            <a:r>
              <a:rPr lang="en-US" sz="6000">
                <a:solidFill>
                  <a:srgbClr val="0054A6"/>
                </a:solidFill>
                <a:latin typeface="Canva Sans Bold"/>
              </a:rPr>
              <a:t>Index</a:t>
            </a:r>
          </a:p>
        </p:txBody>
      </p:sp>
      <p:sp>
        <p:nvSpPr>
          <p:cNvPr id="6" name="TextBox 6"/>
          <p:cNvSpPr txBox="1"/>
          <p:nvPr/>
        </p:nvSpPr>
        <p:spPr>
          <a:xfrm>
            <a:off x="323223" y="2528112"/>
            <a:ext cx="4198082" cy="3385965"/>
          </a:xfrm>
          <a:prstGeom prst="rect">
            <a:avLst/>
          </a:prstGeom>
        </p:spPr>
        <p:txBody>
          <a:bodyPr lIns="0" tIns="0" rIns="0" bIns="0" rtlCol="0" anchor="t">
            <a:spAutoFit/>
          </a:bodyPr>
          <a:lstStyle/>
          <a:p>
            <a:pPr marL="462436" lvl="1" indent="-231218">
              <a:lnSpc>
                <a:spcPts val="2998"/>
              </a:lnSpc>
              <a:buFont typeface="Arial"/>
              <a:buChar char="•"/>
            </a:pPr>
            <a:r>
              <a:rPr lang="en-US" sz="2141">
                <a:solidFill>
                  <a:srgbClr val="0054A6"/>
                </a:solidFill>
                <a:latin typeface="Canva Sans Bold"/>
              </a:rPr>
              <a:t>Team Introduction</a:t>
            </a:r>
          </a:p>
          <a:p>
            <a:pPr marL="462436" lvl="1" indent="-231218">
              <a:lnSpc>
                <a:spcPts val="2998"/>
              </a:lnSpc>
              <a:buFont typeface="Arial"/>
              <a:buChar char="•"/>
            </a:pPr>
            <a:r>
              <a:rPr lang="en-US" sz="2141">
                <a:solidFill>
                  <a:srgbClr val="0054A6"/>
                </a:solidFill>
                <a:latin typeface="Canva Sans Bold"/>
              </a:rPr>
              <a:t>Objective​</a:t>
            </a:r>
          </a:p>
          <a:p>
            <a:pPr marL="462436" lvl="1" indent="-231218">
              <a:lnSpc>
                <a:spcPts val="2998"/>
              </a:lnSpc>
              <a:buFont typeface="Arial"/>
              <a:buChar char="•"/>
            </a:pPr>
            <a:r>
              <a:rPr lang="en-US" sz="2141">
                <a:solidFill>
                  <a:srgbClr val="0054A6"/>
                </a:solidFill>
                <a:latin typeface="Canva Sans Bold"/>
              </a:rPr>
              <a:t>Abstract​</a:t>
            </a:r>
          </a:p>
          <a:p>
            <a:pPr marL="462436" lvl="1" indent="-231218">
              <a:lnSpc>
                <a:spcPts val="2998"/>
              </a:lnSpc>
              <a:buFont typeface="Arial"/>
              <a:buChar char="•"/>
            </a:pPr>
            <a:r>
              <a:rPr lang="en-US" sz="2141">
                <a:solidFill>
                  <a:srgbClr val="0054A6"/>
                </a:solidFill>
                <a:latin typeface="Canva Sans Bold"/>
              </a:rPr>
              <a:t>Business  Use Cases​</a:t>
            </a:r>
          </a:p>
          <a:p>
            <a:pPr marL="462436" lvl="1" indent="-231218">
              <a:lnSpc>
                <a:spcPts val="2998"/>
              </a:lnSpc>
              <a:buFont typeface="Arial"/>
              <a:buChar char="•"/>
            </a:pPr>
            <a:r>
              <a:rPr lang="en-US" sz="2141">
                <a:solidFill>
                  <a:srgbClr val="0054A6"/>
                </a:solidFill>
                <a:latin typeface="Canva Sans Bold"/>
              </a:rPr>
              <a:t>Most Important Use Cases​</a:t>
            </a:r>
          </a:p>
          <a:p>
            <a:pPr marL="462436" lvl="1" indent="-231218">
              <a:lnSpc>
                <a:spcPts val="2998"/>
              </a:lnSpc>
              <a:buFont typeface="Arial"/>
              <a:buChar char="•"/>
            </a:pPr>
            <a:r>
              <a:rPr lang="en-US" sz="2141">
                <a:solidFill>
                  <a:srgbClr val="0054A6"/>
                </a:solidFill>
                <a:latin typeface="Canva Sans Bold"/>
              </a:rPr>
              <a:t>Concepts Used​</a:t>
            </a:r>
          </a:p>
          <a:p>
            <a:pPr marL="462436" lvl="1" indent="-231218">
              <a:lnSpc>
                <a:spcPts val="2998"/>
              </a:lnSpc>
              <a:buFont typeface="Arial"/>
              <a:buChar char="•"/>
            </a:pPr>
            <a:r>
              <a:rPr lang="en-US" sz="2141">
                <a:solidFill>
                  <a:srgbClr val="0054A6"/>
                </a:solidFill>
                <a:latin typeface="Canva Sans Bold"/>
              </a:rPr>
              <a:t>Our Data Collection Process​</a:t>
            </a:r>
          </a:p>
          <a:p>
            <a:pPr marL="462436" lvl="1" indent="-231218">
              <a:lnSpc>
                <a:spcPts val="2998"/>
              </a:lnSpc>
              <a:buFont typeface="Arial"/>
              <a:buChar char="•"/>
            </a:pPr>
            <a:r>
              <a:rPr lang="en-US" sz="2141">
                <a:solidFill>
                  <a:srgbClr val="0054A6"/>
                </a:solidFill>
                <a:latin typeface="Canva Sans Bold"/>
              </a:rPr>
              <a:t>How we Processed our Data​</a:t>
            </a:r>
          </a:p>
          <a:p>
            <a:pPr>
              <a:lnSpc>
                <a:spcPts val="2998"/>
              </a:lnSpc>
            </a:pPr>
            <a:endParaRPr lang="en-US" sz="2141">
              <a:solidFill>
                <a:srgbClr val="0054A6"/>
              </a:solidFill>
              <a:latin typeface="Canva Sans Bold"/>
            </a:endParaRPr>
          </a:p>
        </p:txBody>
      </p:sp>
      <p:sp>
        <p:nvSpPr>
          <p:cNvPr id="7" name="TextBox 7"/>
          <p:cNvSpPr txBox="1"/>
          <p:nvPr/>
        </p:nvSpPr>
        <p:spPr>
          <a:xfrm>
            <a:off x="4876800" y="2528112"/>
            <a:ext cx="3306339" cy="2880799"/>
          </a:xfrm>
          <a:prstGeom prst="rect">
            <a:avLst/>
          </a:prstGeom>
        </p:spPr>
        <p:txBody>
          <a:bodyPr lIns="0" tIns="0" rIns="0" bIns="0" rtlCol="0" anchor="t">
            <a:spAutoFit/>
          </a:bodyPr>
          <a:lstStyle/>
          <a:p>
            <a:pPr marL="442640" lvl="1" indent="-221320">
              <a:lnSpc>
                <a:spcPts val="2870"/>
              </a:lnSpc>
              <a:buFont typeface="Arial"/>
              <a:buChar char="•"/>
            </a:pPr>
            <a:r>
              <a:rPr lang="en-US" sz="2050">
                <a:solidFill>
                  <a:srgbClr val="0054A6"/>
                </a:solidFill>
                <a:latin typeface="Canva Sans Bold"/>
              </a:rPr>
              <a:t> Model Comparison​</a:t>
            </a:r>
          </a:p>
          <a:p>
            <a:pPr marL="442640" lvl="1" indent="-221320">
              <a:lnSpc>
                <a:spcPts val="2870"/>
              </a:lnSpc>
              <a:buFont typeface="Arial"/>
              <a:buChar char="•"/>
            </a:pPr>
            <a:r>
              <a:rPr lang="en-US" sz="2050">
                <a:solidFill>
                  <a:srgbClr val="0054A6"/>
                </a:solidFill>
                <a:latin typeface="Canva Sans Bold"/>
              </a:rPr>
              <a:t> Algorithm Used​</a:t>
            </a:r>
          </a:p>
          <a:p>
            <a:pPr marL="442640" lvl="1" indent="-221320">
              <a:lnSpc>
                <a:spcPts val="2870"/>
              </a:lnSpc>
              <a:buFont typeface="Arial"/>
              <a:buChar char="•"/>
            </a:pPr>
            <a:r>
              <a:rPr lang="en-US" sz="2050">
                <a:solidFill>
                  <a:srgbClr val="0054A6"/>
                </a:solidFill>
                <a:latin typeface="Canva Sans Bold"/>
              </a:rPr>
              <a:t> Challenges Faced​</a:t>
            </a:r>
          </a:p>
          <a:p>
            <a:pPr marL="442640" lvl="1" indent="-221320">
              <a:lnSpc>
                <a:spcPts val="2870"/>
              </a:lnSpc>
              <a:buFont typeface="Arial"/>
              <a:buChar char="•"/>
            </a:pPr>
            <a:r>
              <a:rPr lang="en-US" sz="2050">
                <a:solidFill>
                  <a:srgbClr val="0054A6"/>
                </a:solidFill>
                <a:latin typeface="Canva Sans Bold"/>
              </a:rPr>
              <a:t> Our Learnings​</a:t>
            </a:r>
          </a:p>
          <a:p>
            <a:pPr marL="442640" lvl="1" indent="-221320">
              <a:lnSpc>
                <a:spcPts val="2870"/>
              </a:lnSpc>
              <a:buFont typeface="Arial"/>
              <a:buChar char="•"/>
            </a:pPr>
            <a:r>
              <a:rPr lang="en-US" sz="2050">
                <a:solidFill>
                  <a:srgbClr val="0054A6"/>
                </a:solidFill>
                <a:latin typeface="Canva Sans Bold"/>
              </a:rPr>
              <a:t> Future Enhancements​</a:t>
            </a:r>
          </a:p>
          <a:p>
            <a:pPr marL="442640" lvl="1" indent="-221320">
              <a:lnSpc>
                <a:spcPts val="2870"/>
              </a:lnSpc>
              <a:buFont typeface="Arial"/>
              <a:buChar char="•"/>
            </a:pPr>
            <a:r>
              <a:rPr lang="en-US" sz="2050">
                <a:solidFill>
                  <a:srgbClr val="0054A6"/>
                </a:solidFill>
                <a:latin typeface="Canva Sans Bold"/>
              </a:rPr>
              <a:t> Demo​</a:t>
            </a:r>
          </a:p>
          <a:p>
            <a:pPr marL="442640" lvl="1" indent="-221320">
              <a:lnSpc>
                <a:spcPts val="2870"/>
              </a:lnSpc>
              <a:buFont typeface="Arial"/>
              <a:buChar char="•"/>
            </a:pPr>
            <a:r>
              <a:rPr lang="en-US" sz="2050">
                <a:solidFill>
                  <a:srgbClr val="0054A6"/>
                </a:solidFill>
                <a:latin typeface="Canva Sans Bold"/>
              </a:rPr>
              <a:t> Conclusion​</a:t>
            </a:r>
          </a:p>
          <a:p>
            <a:pPr>
              <a:lnSpc>
                <a:spcPts val="2870"/>
              </a:lnSpc>
            </a:pPr>
            <a:endParaRPr lang="en-US" sz="2050">
              <a:solidFill>
                <a:srgbClr val="0054A6"/>
              </a:solidFill>
              <a:latin typeface="Canva Sans Bold"/>
            </a:endParaRPr>
          </a:p>
        </p:txBody>
      </p:sp>
      <p:sp>
        <p:nvSpPr>
          <p:cNvPr id="8" name="Freeform 8"/>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3"/>
            <a:stretch>
              <a:fillRect/>
            </a:stretch>
          </a:blipFill>
        </p:spPr>
      </p:sp>
      <p:grpSp>
        <p:nvGrpSpPr>
          <p:cNvPr id="5" name="Group 5"/>
          <p:cNvGrpSpPr/>
          <p:nvPr/>
        </p:nvGrpSpPr>
        <p:grpSpPr>
          <a:xfrm>
            <a:off x="3369765" y="4879741"/>
            <a:ext cx="2721445" cy="627624"/>
            <a:chOff x="0" y="0"/>
            <a:chExt cx="1057078" cy="243785"/>
          </a:xfrm>
        </p:grpSpPr>
        <p:sp>
          <p:nvSpPr>
            <p:cNvPr id="6" name="Freeform 6"/>
            <p:cNvSpPr/>
            <p:nvPr/>
          </p:nvSpPr>
          <p:spPr>
            <a:xfrm>
              <a:off x="0" y="0"/>
              <a:ext cx="1057078" cy="243785"/>
            </a:xfrm>
            <a:custGeom>
              <a:avLst/>
              <a:gdLst/>
              <a:ahLst/>
              <a:cxnLst/>
              <a:rect l="l" t="t" r="r" b="b"/>
              <a:pathLst>
                <a:path w="1057078" h="243785">
                  <a:moveTo>
                    <a:pt x="0" y="0"/>
                  </a:moveTo>
                  <a:lnTo>
                    <a:pt x="1057078" y="0"/>
                  </a:lnTo>
                  <a:lnTo>
                    <a:pt x="1057078" y="243785"/>
                  </a:lnTo>
                  <a:lnTo>
                    <a:pt x="0" y="243785"/>
                  </a:lnTo>
                  <a:close/>
                </a:path>
              </a:pathLst>
            </a:custGeom>
            <a:solidFill>
              <a:srgbClr val="FFC10D"/>
            </a:solidFill>
            <a:ln w="38100" cap="sq">
              <a:solidFill>
                <a:srgbClr val="0154A6"/>
              </a:solidFill>
              <a:prstDash val="solid"/>
              <a:miter/>
            </a:ln>
          </p:spPr>
        </p:sp>
        <p:sp>
          <p:nvSpPr>
            <p:cNvPr id="7" name="TextBox 7"/>
            <p:cNvSpPr txBox="1"/>
            <p:nvPr/>
          </p:nvSpPr>
          <p:spPr>
            <a:xfrm>
              <a:off x="0" y="-28575"/>
              <a:ext cx="1057078" cy="272360"/>
            </a:xfrm>
            <a:prstGeom prst="rect">
              <a:avLst/>
            </a:prstGeom>
          </p:spPr>
          <p:txBody>
            <a:bodyPr lIns="50800" tIns="50800" rIns="50800" bIns="50800" rtlCol="0" anchor="ctr"/>
            <a:lstStyle/>
            <a:p>
              <a:pPr algn="ctr">
                <a:lnSpc>
                  <a:spcPts val="1770"/>
                </a:lnSpc>
              </a:pPr>
              <a:endParaRPr/>
            </a:p>
          </p:txBody>
        </p:sp>
      </p:grpSp>
      <p:grpSp>
        <p:nvGrpSpPr>
          <p:cNvPr id="8" name="Group 8"/>
          <p:cNvGrpSpPr/>
          <p:nvPr/>
        </p:nvGrpSpPr>
        <p:grpSpPr>
          <a:xfrm>
            <a:off x="3369765" y="2057756"/>
            <a:ext cx="2721445" cy="272144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C10D"/>
            </a:solidFill>
            <a:ln w="38100" cap="sq">
              <a:solidFill>
                <a:srgbClr val="0154A6"/>
              </a:solidFill>
              <a:prstDash val="solid"/>
              <a:miter/>
            </a:ln>
          </p:spPr>
        </p:sp>
        <p:sp>
          <p:nvSpPr>
            <p:cNvPr id="10" name="TextBox 10"/>
            <p:cNvSpPr txBox="1"/>
            <p:nvPr/>
          </p:nvSpPr>
          <p:spPr>
            <a:xfrm>
              <a:off x="0" y="-28575"/>
              <a:ext cx="812800" cy="841375"/>
            </a:xfrm>
            <a:prstGeom prst="rect">
              <a:avLst/>
            </a:prstGeom>
          </p:spPr>
          <p:txBody>
            <a:bodyPr lIns="50800" tIns="50800" rIns="50800" bIns="50800" rtlCol="0" anchor="ctr"/>
            <a:lstStyle/>
            <a:p>
              <a:pPr algn="ctr">
                <a:lnSpc>
                  <a:spcPts val="1770"/>
                </a:lnSpc>
              </a:pPr>
              <a:endParaRPr/>
            </a:p>
          </p:txBody>
        </p:sp>
      </p:grpSp>
      <p:sp>
        <p:nvSpPr>
          <p:cNvPr id="11" name="TextBox 11"/>
          <p:cNvSpPr txBox="1"/>
          <p:nvPr/>
        </p:nvSpPr>
        <p:spPr>
          <a:xfrm>
            <a:off x="3494374" y="4947145"/>
            <a:ext cx="2472227" cy="470556"/>
          </a:xfrm>
          <a:prstGeom prst="rect">
            <a:avLst/>
          </a:prstGeom>
        </p:spPr>
        <p:txBody>
          <a:bodyPr lIns="0" tIns="0" rIns="0" bIns="0" rtlCol="0" anchor="t">
            <a:spAutoFit/>
          </a:bodyPr>
          <a:lstStyle/>
          <a:p>
            <a:pPr algn="ctr">
              <a:lnSpc>
                <a:spcPts val="1888"/>
              </a:lnSpc>
              <a:spcBef>
                <a:spcPct val="0"/>
              </a:spcBef>
            </a:pPr>
            <a:r>
              <a:rPr lang="en-US" sz="1349">
                <a:solidFill>
                  <a:srgbClr val="000000"/>
                </a:solidFill>
                <a:latin typeface="Canva Sans Bold"/>
                <a:ea typeface="Canva Sans Bold"/>
              </a:rPr>
              <a:t>Real-Time Processing and La﻿tency</a:t>
            </a:r>
          </a:p>
        </p:txBody>
      </p:sp>
      <p:sp>
        <p:nvSpPr>
          <p:cNvPr id="12" name="TextBox 12"/>
          <p:cNvSpPr txBox="1"/>
          <p:nvPr/>
        </p:nvSpPr>
        <p:spPr>
          <a:xfrm>
            <a:off x="3453163" y="2097704"/>
            <a:ext cx="2554651" cy="2612975"/>
          </a:xfrm>
          <a:prstGeom prst="rect">
            <a:avLst/>
          </a:prstGeom>
        </p:spPr>
        <p:txBody>
          <a:bodyPr lIns="0" tIns="0" rIns="0" bIns="0" rtlCol="0" anchor="t">
            <a:spAutoFit/>
          </a:bodyPr>
          <a:lstStyle/>
          <a:p>
            <a:pPr algn="ctr">
              <a:lnSpc>
                <a:spcPts val="1927"/>
              </a:lnSpc>
              <a:spcBef>
                <a:spcPct val="0"/>
              </a:spcBef>
            </a:pPr>
            <a:r>
              <a:rPr lang="en-US" sz="1376">
                <a:solidFill>
                  <a:srgbClr val="000000"/>
                </a:solidFill>
                <a:latin typeface="Canva Sans Bold"/>
              </a:rPr>
              <a:t>Achieving real-time processing for sign language recognition introduces technical challenges, especially when implementing the system in web applications. Minimizing latency is crucial for providing instant translation and ensuring a seamless communication experience.</a:t>
            </a:r>
          </a:p>
        </p:txBody>
      </p:sp>
      <p:sp>
        <p:nvSpPr>
          <p:cNvPr id="13" name="Freeform 13"/>
          <p:cNvSpPr/>
          <p:nvPr/>
        </p:nvSpPr>
        <p:spPr>
          <a:xfrm>
            <a:off x="0" y="-4527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4"/>
            <a:stretch>
              <a:fillRect t="-304" b="-304"/>
            </a:stretch>
          </a:blipFill>
        </p:spPr>
      </p:sp>
      <p:sp>
        <p:nvSpPr>
          <p:cNvPr id="14" name="TextBox 14"/>
          <p:cNvSpPr txBox="1"/>
          <p:nvPr/>
        </p:nvSpPr>
        <p:spPr>
          <a:xfrm>
            <a:off x="-1981200" y="552036"/>
            <a:ext cx="8393833" cy="457200"/>
          </a:xfrm>
          <a:prstGeom prst="rect">
            <a:avLst/>
          </a:prstGeom>
        </p:spPr>
        <p:txBody>
          <a:bodyPr lIns="0" tIns="0" rIns="0" bIns="0" rtlCol="0" anchor="t">
            <a:spAutoFit/>
          </a:bodyPr>
          <a:lstStyle/>
          <a:p>
            <a:pPr algn="l">
              <a:lnSpc>
                <a:spcPts val="3671"/>
              </a:lnSpc>
            </a:pPr>
            <a:r>
              <a:rPr lang="en-US" sz="3059" dirty="0">
                <a:solidFill>
                  <a:srgbClr val="0054A6"/>
                </a:solidFill>
                <a:latin typeface="Canva Sans Bold"/>
              </a:rPr>
              <a:t>				CHALLENGES FACED</a:t>
            </a:r>
          </a:p>
        </p:txBody>
      </p:sp>
      <p:grpSp>
        <p:nvGrpSpPr>
          <p:cNvPr id="15" name="Group 15"/>
          <p:cNvGrpSpPr/>
          <p:nvPr/>
        </p:nvGrpSpPr>
        <p:grpSpPr>
          <a:xfrm>
            <a:off x="254526" y="4879741"/>
            <a:ext cx="2694928" cy="621509"/>
            <a:chOff x="0" y="0"/>
            <a:chExt cx="1057078" cy="243785"/>
          </a:xfrm>
        </p:grpSpPr>
        <p:sp>
          <p:nvSpPr>
            <p:cNvPr id="16" name="Freeform 16"/>
            <p:cNvSpPr/>
            <p:nvPr/>
          </p:nvSpPr>
          <p:spPr>
            <a:xfrm>
              <a:off x="0" y="0"/>
              <a:ext cx="1057078" cy="243785"/>
            </a:xfrm>
            <a:custGeom>
              <a:avLst/>
              <a:gdLst/>
              <a:ahLst/>
              <a:cxnLst/>
              <a:rect l="l" t="t" r="r" b="b"/>
              <a:pathLst>
                <a:path w="1057078" h="243785">
                  <a:moveTo>
                    <a:pt x="0" y="0"/>
                  </a:moveTo>
                  <a:lnTo>
                    <a:pt x="1057078" y="0"/>
                  </a:lnTo>
                  <a:lnTo>
                    <a:pt x="1057078" y="243785"/>
                  </a:lnTo>
                  <a:lnTo>
                    <a:pt x="0" y="243785"/>
                  </a:lnTo>
                  <a:close/>
                </a:path>
              </a:pathLst>
            </a:custGeom>
            <a:solidFill>
              <a:srgbClr val="FFC10D"/>
            </a:solidFill>
            <a:ln w="38100" cap="sq">
              <a:solidFill>
                <a:srgbClr val="0154A6"/>
              </a:solidFill>
              <a:prstDash val="solid"/>
              <a:miter/>
            </a:ln>
          </p:spPr>
        </p:sp>
        <p:sp>
          <p:nvSpPr>
            <p:cNvPr id="17" name="TextBox 17"/>
            <p:cNvSpPr txBox="1"/>
            <p:nvPr/>
          </p:nvSpPr>
          <p:spPr>
            <a:xfrm>
              <a:off x="0" y="-28575"/>
              <a:ext cx="1057078" cy="272360"/>
            </a:xfrm>
            <a:prstGeom prst="rect">
              <a:avLst/>
            </a:prstGeom>
          </p:spPr>
          <p:txBody>
            <a:bodyPr lIns="50800" tIns="50800" rIns="50800" bIns="50800" rtlCol="0" anchor="ctr"/>
            <a:lstStyle/>
            <a:p>
              <a:pPr algn="ctr">
                <a:lnSpc>
                  <a:spcPts val="1770"/>
                </a:lnSpc>
              </a:pPr>
              <a:endParaRPr/>
            </a:p>
          </p:txBody>
        </p:sp>
      </p:grpSp>
      <p:grpSp>
        <p:nvGrpSpPr>
          <p:cNvPr id="18" name="Group 18"/>
          <p:cNvGrpSpPr/>
          <p:nvPr/>
        </p:nvGrpSpPr>
        <p:grpSpPr>
          <a:xfrm>
            <a:off x="249105" y="2057756"/>
            <a:ext cx="2694928" cy="2694928"/>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C10D"/>
            </a:solidFill>
            <a:ln w="38100" cap="sq">
              <a:solidFill>
                <a:srgbClr val="0154A6"/>
              </a:solidFill>
              <a:prstDash val="solid"/>
              <a:miter/>
            </a:ln>
          </p:spPr>
        </p:sp>
        <p:sp>
          <p:nvSpPr>
            <p:cNvPr id="20" name="TextBox 20"/>
            <p:cNvSpPr txBox="1"/>
            <p:nvPr/>
          </p:nvSpPr>
          <p:spPr>
            <a:xfrm>
              <a:off x="0" y="-28575"/>
              <a:ext cx="812800" cy="841375"/>
            </a:xfrm>
            <a:prstGeom prst="rect">
              <a:avLst/>
            </a:prstGeom>
          </p:spPr>
          <p:txBody>
            <a:bodyPr lIns="50800" tIns="50800" rIns="50800" bIns="50800" rtlCol="0" anchor="ctr"/>
            <a:lstStyle/>
            <a:p>
              <a:pPr algn="ctr">
                <a:lnSpc>
                  <a:spcPts val="1770"/>
                </a:lnSpc>
              </a:pPr>
              <a:endParaRPr/>
            </a:p>
          </p:txBody>
        </p:sp>
      </p:grpSp>
      <p:sp>
        <p:nvSpPr>
          <p:cNvPr id="21" name="TextBox 21"/>
          <p:cNvSpPr txBox="1"/>
          <p:nvPr/>
        </p:nvSpPr>
        <p:spPr>
          <a:xfrm>
            <a:off x="249105" y="5049293"/>
            <a:ext cx="2691592" cy="250138"/>
          </a:xfrm>
          <a:prstGeom prst="rect">
            <a:avLst/>
          </a:prstGeom>
        </p:spPr>
        <p:txBody>
          <a:bodyPr lIns="0" tIns="0" rIns="0" bIns="0" rtlCol="0" anchor="t">
            <a:spAutoFit/>
          </a:bodyPr>
          <a:lstStyle/>
          <a:p>
            <a:pPr algn="ctr">
              <a:lnSpc>
                <a:spcPts val="2056"/>
              </a:lnSpc>
              <a:spcBef>
                <a:spcPct val="0"/>
              </a:spcBef>
            </a:pPr>
            <a:r>
              <a:rPr lang="en-US" sz="1468">
                <a:solidFill>
                  <a:srgbClr val="000000"/>
                </a:solidFill>
                <a:latin typeface="Canva Sans Bold"/>
              </a:rPr>
              <a:t>Diversity of Sign Languages</a:t>
            </a:r>
          </a:p>
        </p:txBody>
      </p:sp>
      <p:sp>
        <p:nvSpPr>
          <p:cNvPr id="22" name="TextBox 22"/>
          <p:cNvSpPr txBox="1"/>
          <p:nvPr/>
        </p:nvSpPr>
        <p:spPr>
          <a:xfrm>
            <a:off x="254526" y="2165872"/>
            <a:ext cx="2700349" cy="2459647"/>
          </a:xfrm>
          <a:prstGeom prst="rect">
            <a:avLst/>
          </a:prstGeom>
        </p:spPr>
        <p:txBody>
          <a:bodyPr lIns="0" tIns="0" rIns="0" bIns="0" rtlCol="0" anchor="t">
            <a:spAutoFit/>
          </a:bodyPr>
          <a:lstStyle/>
          <a:p>
            <a:pPr algn="ctr">
              <a:lnSpc>
                <a:spcPts val="1978"/>
              </a:lnSpc>
              <a:spcBef>
                <a:spcPct val="0"/>
              </a:spcBef>
            </a:pPr>
            <a:r>
              <a:rPr lang="en-US" sz="1413">
                <a:solidFill>
                  <a:srgbClr val="000000"/>
                </a:solidFill>
                <a:latin typeface="Canva Sans Bold"/>
              </a:rPr>
              <a:t>Addressing the diversity of sign languages poses a significant challenge. Different regions and communities often have distinct sign languages, requiring the system to be adaptable and capable of recognizing various gestures and expressions.</a:t>
            </a:r>
          </a:p>
        </p:txBody>
      </p:sp>
      <p:grpSp>
        <p:nvGrpSpPr>
          <p:cNvPr id="23" name="Group 23"/>
          <p:cNvGrpSpPr/>
          <p:nvPr/>
        </p:nvGrpSpPr>
        <p:grpSpPr>
          <a:xfrm>
            <a:off x="6658658" y="4879741"/>
            <a:ext cx="2721445" cy="627624"/>
            <a:chOff x="0" y="0"/>
            <a:chExt cx="1057078" cy="243785"/>
          </a:xfrm>
        </p:grpSpPr>
        <p:sp>
          <p:nvSpPr>
            <p:cNvPr id="24" name="Freeform 24"/>
            <p:cNvSpPr/>
            <p:nvPr/>
          </p:nvSpPr>
          <p:spPr>
            <a:xfrm>
              <a:off x="0" y="0"/>
              <a:ext cx="1057078" cy="243785"/>
            </a:xfrm>
            <a:custGeom>
              <a:avLst/>
              <a:gdLst/>
              <a:ahLst/>
              <a:cxnLst/>
              <a:rect l="l" t="t" r="r" b="b"/>
              <a:pathLst>
                <a:path w="1057078" h="243785">
                  <a:moveTo>
                    <a:pt x="0" y="0"/>
                  </a:moveTo>
                  <a:lnTo>
                    <a:pt x="1057078" y="0"/>
                  </a:lnTo>
                  <a:lnTo>
                    <a:pt x="1057078" y="243785"/>
                  </a:lnTo>
                  <a:lnTo>
                    <a:pt x="0" y="243785"/>
                  </a:lnTo>
                  <a:close/>
                </a:path>
              </a:pathLst>
            </a:custGeom>
            <a:solidFill>
              <a:srgbClr val="FFC10D"/>
            </a:solidFill>
            <a:ln w="38100" cap="sq">
              <a:solidFill>
                <a:srgbClr val="0154A6"/>
              </a:solidFill>
              <a:prstDash val="solid"/>
              <a:miter/>
            </a:ln>
          </p:spPr>
        </p:sp>
        <p:sp>
          <p:nvSpPr>
            <p:cNvPr id="25" name="TextBox 25"/>
            <p:cNvSpPr txBox="1"/>
            <p:nvPr/>
          </p:nvSpPr>
          <p:spPr>
            <a:xfrm>
              <a:off x="0" y="-28575"/>
              <a:ext cx="1057078" cy="272360"/>
            </a:xfrm>
            <a:prstGeom prst="rect">
              <a:avLst/>
            </a:prstGeom>
          </p:spPr>
          <p:txBody>
            <a:bodyPr lIns="50800" tIns="50800" rIns="50800" bIns="50800" rtlCol="0" anchor="ctr"/>
            <a:lstStyle/>
            <a:p>
              <a:pPr algn="ctr">
                <a:lnSpc>
                  <a:spcPts val="1770"/>
                </a:lnSpc>
              </a:pPr>
              <a:endParaRPr/>
            </a:p>
          </p:txBody>
        </p:sp>
      </p:grpSp>
      <p:grpSp>
        <p:nvGrpSpPr>
          <p:cNvPr id="26" name="Group 26"/>
          <p:cNvGrpSpPr/>
          <p:nvPr/>
        </p:nvGrpSpPr>
        <p:grpSpPr>
          <a:xfrm>
            <a:off x="6658658" y="2057756"/>
            <a:ext cx="2721445" cy="2721445"/>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C10D"/>
            </a:solidFill>
            <a:ln w="38100" cap="sq">
              <a:solidFill>
                <a:srgbClr val="0154A6"/>
              </a:solidFill>
              <a:prstDash val="solid"/>
              <a:miter/>
            </a:ln>
          </p:spPr>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1770"/>
                </a:lnSpc>
              </a:pPr>
              <a:endParaRPr/>
            </a:p>
          </p:txBody>
        </p:sp>
      </p:grpSp>
      <p:sp>
        <p:nvSpPr>
          <p:cNvPr id="29" name="TextBox 29"/>
          <p:cNvSpPr txBox="1"/>
          <p:nvPr/>
        </p:nvSpPr>
        <p:spPr>
          <a:xfrm>
            <a:off x="6634136" y="5049293"/>
            <a:ext cx="2736442" cy="253830"/>
          </a:xfrm>
          <a:prstGeom prst="rect">
            <a:avLst/>
          </a:prstGeom>
        </p:spPr>
        <p:txBody>
          <a:bodyPr lIns="0" tIns="0" rIns="0" bIns="0" rtlCol="0" anchor="t">
            <a:spAutoFit/>
          </a:bodyPr>
          <a:lstStyle/>
          <a:p>
            <a:pPr algn="ctr">
              <a:lnSpc>
                <a:spcPts val="2090"/>
              </a:lnSpc>
              <a:spcBef>
                <a:spcPct val="0"/>
              </a:spcBef>
            </a:pPr>
            <a:r>
              <a:rPr lang="en-US" sz="1493">
                <a:solidFill>
                  <a:srgbClr val="000000"/>
                </a:solidFill>
                <a:latin typeface="Canva Sans Bold"/>
                <a:ea typeface="Canva Sans Bold"/>
              </a:rPr>
              <a:t>Ambiguity in Gestures﻿</a:t>
            </a:r>
          </a:p>
        </p:txBody>
      </p:sp>
      <p:sp>
        <p:nvSpPr>
          <p:cNvPr id="30" name="TextBox 30"/>
          <p:cNvSpPr txBox="1"/>
          <p:nvPr/>
        </p:nvSpPr>
        <p:spPr>
          <a:xfrm>
            <a:off x="6738254" y="2211622"/>
            <a:ext cx="2562253" cy="2222003"/>
          </a:xfrm>
          <a:prstGeom prst="rect">
            <a:avLst/>
          </a:prstGeom>
        </p:spPr>
        <p:txBody>
          <a:bodyPr lIns="0" tIns="0" rIns="0" bIns="0" rtlCol="0" anchor="t">
            <a:spAutoFit/>
          </a:bodyPr>
          <a:lstStyle/>
          <a:p>
            <a:pPr algn="ctr">
              <a:lnSpc>
                <a:spcPts val="1952"/>
              </a:lnSpc>
              <a:spcBef>
                <a:spcPct val="0"/>
              </a:spcBef>
            </a:pPr>
            <a:r>
              <a:rPr lang="en-US" sz="1394">
                <a:solidFill>
                  <a:srgbClr val="000000"/>
                </a:solidFill>
                <a:latin typeface="Canva Sans Bold"/>
              </a:rPr>
              <a:t>Sign language includes nuanced and context-dependent gestures, leading to potential ambiguity. Developing algorithms that accurately interpret the subtle variations in signs and differentiate between similar gestures is a complex task.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1447800" y="564291"/>
            <a:ext cx="5584675" cy="576895"/>
          </a:xfrm>
          <a:prstGeom prst="rect">
            <a:avLst/>
          </a:prstGeom>
        </p:spPr>
        <p:txBody>
          <a:bodyPr lIns="0" tIns="0" rIns="0" bIns="0" rtlCol="0" anchor="t">
            <a:spAutoFit/>
          </a:bodyPr>
          <a:lstStyle/>
          <a:p>
            <a:pPr algn="l">
              <a:lnSpc>
                <a:spcPts val="4432"/>
              </a:lnSpc>
            </a:pPr>
            <a:r>
              <a:rPr lang="en-US" sz="4104" dirty="0">
                <a:solidFill>
                  <a:srgbClr val="4472C4"/>
                </a:solidFill>
                <a:latin typeface="Canva Sans Bold"/>
              </a:rPr>
              <a:t>LEARNINGS</a:t>
            </a:r>
          </a:p>
        </p:txBody>
      </p:sp>
      <p:sp>
        <p:nvSpPr>
          <p:cNvPr id="6" name="TextBox 6"/>
          <p:cNvSpPr txBox="1"/>
          <p:nvPr/>
        </p:nvSpPr>
        <p:spPr>
          <a:xfrm>
            <a:off x="341060" y="2353169"/>
            <a:ext cx="9270006" cy="1231439"/>
          </a:xfrm>
          <a:prstGeom prst="rect">
            <a:avLst/>
          </a:prstGeom>
        </p:spPr>
        <p:txBody>
          <a:bodyPr lIns="0" tIns="0" rIns="0" bIns="0" rtlCol="0" anchor="t">
            <a:spAutoFit/>
          </a:bodyPr>
          <a:lstStyle/>
          <a:p>
            <a:pPr algn="l">
              <a:lnSpc>
                <a:spcPts val="2528"/>
              </a:lnSpc>
            </a:pPr>
            <a:r>
              <a:rPr lang="en-US" sz="1930" spc="2">
                <a:solidFill>
                  <a:srgbClr val="0154A6"/>
                </a:solidFill>
                <a:latin typeface="Canva Sans Bold"/>
              </a:rPr>
              <a:t>Grasping Sign Language Gestures:</a:t>
            </a:r>
            <a:r>
              <a:rPr lang="en-US" sz="1930" spc="2">
                <a:solidFill>
                  <a:srgbClr val="000000"/>
                </a:solidFill>
                <a:latin typeface="Canva Sans Bold"/>
              </a:rPr>
              <a:t> Understanding the nuances of sign language gestures and how they correlate with the key points detected by MediaPipe.</a:t>
            </a:r>
          </a:p>
          <a:p>
            <a:pPr algn="l">
              <a:lnSpc>
                <a:spcPts val="2321"/>
              </a:lnSpc>
            </a:pPr>
            <a:endParaRPr lang="en-US" sz="1930" spc="2">
              <a:solidFill>
                <a:srgbClr val="000000"/>
              </a:solidFill>
              <a:latin typeface="Canva Sans Bold"/>
            </a:endParaRPr>
          </a:p>
        </p:txBody>
      </p:sp>
      <p:sp>
        <p:nvSpPr>
          <p:cNvPr id="7" name="TextBox 7"/>
          <p:cNvSpPr txBox="1"/>
          <p:nvPr/>
        </p:nvSpPr>
        <p:spPr>
          <a:xfrm>
            <a:off x="316739" y="3575083"/>
            <a:ext cx="9270006" cy="866775"/>
          </a:xfrm>
          <a:prstGeom prst="rect">
            <a:avLst/>
          </a:prstGeom>
        </p:spPr>
        <p:txBody>
          <a:bodyPr lIns="0" tIns="0" rIns="0" bIns="0" rtlCol="0" anchor="t">
            <a:spAutoFit/>
          </a:bodyPr>
          <a:lstStyle/>
          <a:p>
            <a:pPr algn="l">
              <a:lnSpc>
                <a:spcPts val="2314"/>
              </a:lnSpc>
            </a:pPr>
            <a:r>
              <a:rPr lang="en-US" sz="1928">
                <a:solidFill>
                  <a:srgbClr val="0154A6"/>
                </a:solidFill>
                <a:latin typeface="Canva Sans Bold"/>
              </a:rPr>
              <a:t>Data Preprocessing Mastery: </a:t>
            </a:r>
            <a:r>
              <a:rPr lang="en-US" sz="1928">
                <a:solidFill>
                  <a:srgbClr val="000000"/>
                </a:solidFill>
                <a:latin typeface="Canva Sans Bold"/>
              </a:rPr>
              <a:t>We learnt the ins and outs of data preprocessing, ensuring the keypoints are meticulously cleaned, normalized, and formatted to be fed into the LSTM model.</a:t>
            </a:r>
          </a:p>
        </p:txBody>
      </p:sp>
      <p:sp>
        <p:nvSpPr>
          <p:cNvPr id="8" name="Freeform 8"/>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
        <p:nvSpPr>
          <p:cNvPr id="9" name="TextBox 9"/>
          <p:cNvSpPr txBox="1"/>
          <p:nvPr/>
        </p:nvSpPr>
        <p:spPr>
          <a:xfrm>
            <a:off x="316739" y="4715522"/>
            <a:ext cx="9270006" cy="866775"/>
          </a:xfrm>
          <a:prstGeom prst="rect">
            <a:avLst/>
          </a:prstGeom>
        </p:spPr>
        <p:txBody>
          <a:bodyPr lIns="0" tIns="0" rIns="0" bIns="0" rtlCol="0" anchor="t">
            <a:spAutoFit/>
          </a:bodyPr>
          <a:lstStyle/>
          <a:p>
            <a:pPr algn="l">
              <a:lnSpc>
                <a:spcPts val="2314"/>
              </a:lnSpc>
            </a:pPr>
            <a:r>
              <a:rPr lang="en-US" sz="1928">
                <a:solidFill>
                  <a:srgbClr val="0154A6"/>
                </a:solidFill>
                <a:latin typeface="Canva Sans Bold"/>
              </a:rPr>
              <a:t>Model Evaluation Skills: </a:t>
            </a:r>
            <a:r>
              <a:rPr lang="en-US" sz="1928">
                <a:solidFill>
                  <a:srgbClr val="000000"/>
                </a:solidFill>
                <a:latin typeface="Canva Sans Bold"/>
              </a:rPr>
              <a:t>Our focus on assessing the accuracy, precision, and recall of our LSTM model in translating sign language gestures into words, utilizing techniques like cross-validation and diverse dataset testing.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807792" y="620547"/>
            <a:ext cx="5584675" cy="448818"/>
          </a:xfrm>
          <a:prstGeom prst="rect">
            <a:avLst/>
          </a:prstGeom>
        </p:spPr>
        <p:txBody>
          <a:bodyPr lIns="0" tIns="0" rIns="0" bIns="0" rtlCol="0" anchor="t">
            <a:spAutoFit/>
          </a:bodyPr>
          <a:lstStyle/>
          <a:p>
            <a:pPr algn="l">
              <a:lnSpc>
                <a:spcPts val="3456"/>
              </a:lnSpc>
            </a:pPr>
            <a:r>
              <a:rPr lang="en-US" sz="3200">
                <a:solidFill>
                  <a:srgbClr val="0054A6"/>
                </a:solidFill>
                <a:latin typeface="Canva Sans Bold"/>
              </a:rPr>
              <a:t>FUTURE ENHANCEMENT</a:t>
            </a:r>
          </a:p>
        </p:txBody>
      </p:sp>
      <p:sp>
        <p:nvSpPr>
          <p:cNvPr id="6" name="TextBox 6"/>
          <p:cNvSpPr txBox="1"/>
          <p:nvPr/>
        </p:nvSpPr>
        <p:spPr>
          <a:xfrm>
            <a:off x="201600" y="2182574"/>
            <a:ext cx="9552000" cy="3894758"/>
          </a:xfrm>
          <a:prstGeom prst="rect">
            <a:avLst/>
          </a:prstGeom>
        </p:spPr>
        <p:txBody>
          <a:bodyPr lIns="0" tIns="0" rIns="0" bIns="0" rtlCol="0" anchor="t">
            <a:spAutoFit/>
          </a:bodyPr>
          <a:lstStyle/>
          <a:p>
            <a:pPr algn="l">
              <a:lnSpc>
                <a:spcPts val="1940"/>
              </a:lnSpc>
            </a:pPr>
            <a:r>
              <a:rPr lang="en-US" sz="1797">
                <a:solidFill>
                  <a:srgbClr val="0154A6"/>
                </a:solidFill>
                <a:latin typeface="Arimo Bold"/>
              </a:rPr>
              <a:t>Multilingual Support:</a:t>
            </a:r>
            <a:r>
              <a:rPr lang="en-US" sz="1797">
                <a:solidFill>
                  <a:srgbClr val="374151"/>
                </a:solidFill>
                <a:latin typeface="Arimo Bold"/>
              </a:rPr>
              <a:t> Expand the system's capabilities to recognize and interpret a broader range of sign languages, addressing the linguistic diversity within the global deaf community. Incorporate machine learning models that can adapt to new languages with sufficient training data.</a:t>
            </a:r>
          </a:p>
          <a:p>
            <a:pPr algn="l">
              <a:lnSpc>
                <a:spcPts val="1940"/>
              </a:lnSpc>
            </a:pPr>
            <a:endParaRPr lang="en-US" sz="1797">
              <a:solidFill>
                <a:srgbClr val="374151"/>
              </a:solidFill>
              <a:latin typeface="Arimo Bold"/>
            </a:endParaRPr>
          </a:p>
          <a:p>
            <a:pPr algn="l">
              <a:lnSpc>
                <a:spcPts val="1940"/>
              </a:lnSpc>
            </a:pPr>
            <a:r>
              <a:rPr lang="en-US" sz="1797">
                <a:solidFill>
                  <a:srgbClr val="0154A6"/>
                </a:solidFill>
                <a:latin typeface="Arimo Bold"/>
              </a:rPr>
              <a:t>Gesture Personalization:</a:t>
            </a:r>
            <a:r>
              <a:rPr lang="en-US" sz="1797">
                <a:solidFill>
                  <a:srgbClr val="374151"/>
                </a:solidFill>
                <a:latin typeface="Arimo Bold"/>
              </a:rPr>
              <a:t> Introduce features that allow users to personalize the system according to their unique signing styles and preferences. This could involve creating user profiles that adapt the recognition algorithms to individual nuances, enhancing overall accuracy.</a:t>
            </a:r>
          </a:p>
          <a:p>
            <a:pPr algn="l">
              <a:lnSpc>
                <a:spcPts val="1940"/>
              </a:lnSpc>
            </a:pPr>
            <a:endParaRPr lang="en-US" sz="1797">
              <a:solidFill>
                <a:srgbClr val="374151"/>
              </a:solidFill>
              <a:latin typeface="Arimo Bold"/>
            </a:endParaRPr>
          </a:p>
          <a:p>
            <a:pPr algn="l">
              <a:lnSpc>
                <a:spcPts val="1940"/>
              </a:lnSpc>
            </a:pPr>
            <a:r>
              <a:rPr lang="en-US" sz="1797">
                <a:solidFill>
                  <a:srgbClr val="0154A6"/>
                </a:solidFill>
                <a:latin typeface="Arimo Bold"/>
              </a:rPr>
              <a:t>Integration with Wearable Technology:</a:t>
            </a:r>
            <a:r>
              <a:rPr lang="en-US" sz="1797">
                <a:solidFill>
                  <a:srgbClr val="374151"/>
                </a:solidFill>
                <a:latin typeface="Arimo Bold"/>
              </a:rPr>
              <a:t> Explore the integration of the sign language recognition system with wearable devices, such as smart glasses or wristbands. This would offer users a more seamless and portable communication experience, particularly in situations where traditional devices may be cumbersome.</a:t>
            </a:r>
          </a:p>
          <a:p>
            <a:pPr algn="l">
              <a:lnSpc>
                <a:spcPts val="1814"/>
              </a:lnSpc>
            </a:pPr>
            <a:endParaRPr lang="en-US" sz="1797">
              <a:solidFill>
                <a:srgbClr val="374151"/>
              </a:solidFill>
              <a:latin typeface="Arimo Bold"/>
            </a:endParaRPr>
          </a:p>
          <a:p>
            <a:pPr algn="l">
              <a:lnSpc>
                <a:spcPts val="1814"/>
              </a:lnSpc>
            </a:pPr>
            <a:endParaRPr lang="en-US" sz="1797">
              <a:solidFill>
                <a:srgbClr val="374151"/>
              </a:solidFill>
              <a:latin typeface="Arimo Bold"/>
            </a:endParaRP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sp>
        <p:nvSpPr>
          <p:cNvPr id="4" name="Freeform 4"/>
          <p:cNvSpPr/>
          <p:nvPr/>
        </p:nvSpPr>
        <p:spPr>
          <a:xfrm>
            <a:off x="1443425" y="2032252"/>
            <a:ext cx="6574061" cy="3250695"/>
          </a:xfrm>
          <a:custGeom>
            <a:avLst/>
            <a:gdLst/>
            <a:ahLst/>
            <a:cxnLst/>
            <a:rect l="l" t="t" r="r" b="b"/>
            <a:pathLst>
              <a:path w="3422473" h="2747105">
                <a:moveTo>
                  <a:pt x="0" y="0"/>
                </a:moveTo>
                <a:lnTo>
                  <a:pt x="3422473" y="0"/>
                </a:lnTo>
                <a:lnTo>
                  <a:pt x="3422473" y="2747105"/>
                </a:lnTo>
                <a:lnTo>
                  <a:pt x="0" y="2747105"/>
                </a:lnTo>
                <a:lnTo>
                  <a:pt x="0" y="0"/>
                </a:lnTo>
                <a:close/>
              </a:path>
            </a:pathLst>
          </a:custGeom>
          <a:blipFill>
            <a:blip r:embed="rId4"/>
            <a:stretch>
              <a:fillRect/>
            </a:stretch>
          </a:blipFill>
          <a:ln w="38100" cap="sq">
            <a:solidFill>
              <a:srgbClr val="000000"/>
            </a:solidFill>
            <a:prstDash val="solid"/>
            <a:miter/>
          </a:ln>
        </p:spPr>
      </p:sp>
      <p:sp>
        <p:nvSpPr>
          <p:cNvPr id="6" name="Freeform 6"/>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
        <p:nvSpPr>
          <p:cNvPr id="9" name="TextBox 9"/>
          <p:cNvSpPr txBox="1"/>
          <p:nvPr/>
        </p:nvSpPr>
        <p:spPr>
          <a:xfrm>
            <a:off x="-467823" y="160020"/>
            <a:ext cx="6797040" cy="1028700"/>
          </a:xfrm>
          <a:prstGeom prst="rect">
            <a:avLst/>
          </a:prstGeom>
        </p:spPr>
        <p:txBody>
          <a:bodyPr lIns="0" tIns="0" rIns="0" bIns="0" rtlCol="0" anchor="t">
            <a:spAutoFit/>
          </a:bodyPr>
          <a:lstStyle/>
          <a:p>
            <a:pPr algn="ctr">
              <a:lnSpc>
                <a:spcPts val="8400"/>
              </a:lnSpc>
            </a:pPr>
            <a:r>
              <a:rPr lang="en-US" sz="6000">
                <a:solidFill>
                  <a:srgbClr val="0154A6"/>
                </a:solidFill>
                <a:latin typeface="Canva Sans Bold"/>
              </a:rPr>
              <a:t>Demo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1785828" y="561271"/>
            <a:ext cx="5584675" cy="576895"/>
          </a:xfrm>
          <a:prstGeom prst="rect">
            <a:avLst/>
          </a:prstGeom>
        </p:spPr>
        <p:txBody>
          <a:bodyPr lIns="0" tIns="0" rIns="0" bIns="0" rtlCol="0" anchor="t">
            <a:spAutoFit/>
          </a:bodyPr>
          <a:lstStyle/>
          <a:p>
            <a:pPr algn="l">
              <a:lnSpc>
                <a:spcPts val="4432"/>
              </a:lnSpc>
            </a:pPr>
            <a:r>
              <a:rPr lang="en-US" sz="4104">
                <a:solidFill>
                  <a:srgbClr val="0054A6"/>
                </a:solidFill>
                <a:latin typeface="Canva Sans Bold"/>
              </a:rPr>
              <a:t>Conclusion</a:t>
            </a:r>
          </a:p>
        </p:txBody>
      </p:sp>
      <p:sp>
        <p:nvSpPr>
          <p:cNvPr id="6" name="TextBox 6"/>
          <p:cNvSpPr txBox="1"/>
          <p:nvPr/>
        </p:nvSpPr>
        <p:spPr>
          <a:xfrm>
            <a:off x="368710" y="2171104"/>
            <a:ext cx="9249842" cy="3545634"/>
          </a:xfrm>
          <a:prstGeom prst="rect">
            <a:avLst/>
          </a:prstGeom>
        </p:spPr>
        <p:txBody>
          <a:bodyPr lIns="0" tIns="0" rIns="0" bIns="0" rtlCol="0" anchor="t">
            <a:spAutoFit/>
          </a:bodyPr>
          <a:lstStyle/>
          <a:p>
            <a:pPr algn="l">
              <a:lnSpc>
                <a:spcPts val="3594"/>
              </a:lnSpc>
            </a:pPr>
            <a:r>
              <a:rPr lang="en-US" sz="2260" spc="72">
                <a:solidFill>
                  <a:srgbClr val="374151"/>
                </a:solidFill>
                <a:latin typeface="Canva Sans Bold"/>
              </a:rPr>
              <a:t>In conclusion, the development and implementation of the real-time sign language recognition system mark a significant stride toward fostering inclusivity and effective communication for individuals with hearing impairments. Throughout this journey, our project team navigated various challenges, gained valuable insights, and celebrated successes that collectively contributed to the project's impact. </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54A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488111" y="2028165"/>
            <a:ext cx="2647425" cy="2870148"/>
            <a:chOff x="0" y="0"/>
            <a:chExt cx="5857240" cy="6350000"/>
          </a:xfrm>
        </p:grpSpPr>
        <p:sp>
          <p:nvSpPr>
            <p:cNvPr id="3" name="Freeform 3"/>
            <p:cNvSpPr/>
            <p:nvPr/>
          </p:nvSpPr>
          <p:spPr>
            <a:xfrm>
              <a:off x="0" y="0"/>
              <a:ext cx="5857240" cy="6350000"/>
            </a:xfrm>
            <a:custGeom>
              <a:avLst/>
              <a:gdLst/>
              <a:ahLst/>
              <a:cxnLst/>
              <a:rect l="l" t="t" r="r" b="b"/>
              <a:pathLst>
                <a:path w="5857240" h="635000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2"/>
              <a:stretch>
                <a:fillRect l="-6110" r="-9970" b="-45101"/>
              </a:stretch>
            </a:blipFill>
          </p:spPr>
        </p:sp>
      </p:grpSp>
      <p:sp>
        <p:nvSpPr>
          <p:cNvPr id="4" name="Freeform 4"/>
          <p:cNvSpPr/>
          <p:nvPr/>
        </p:nvSpPr>
        <p:spPr>
          <a:xfrm>
            <a:off x="3914183" y="5731290"/>
            <a:ext cx="1890438" cy="453135"/>
          </a:xfrm>
          <a:custGeom>
            <a:avLst/>
            <a:gdLst/>
            <a:ahLst/>
            <a:cxnLst/>
            <a:rect l="l" t="t" r="r" b="b"/>
            <a:pathLst>
              <a:path w="1795282" h="545074">
                <a:moveTo>
                  <a:pt x="0" y="0"/>
                </a:moveTo>
                <a:lnTo>
                  <a:pt x="1795282" y="0"/>
                </a:lnTo>
                <a:lnTo>
                  <a:pt x="1795282" y="545074"/>
                </a:lnTo>
                <a:lnTo>
                  <a:pt x="0" y="5450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91356" y="6543261"/>
            <a:ext cx="1747552" cy="398665"/>
          </a:xfrm>
          <a:custGeom>
            <a:avLst/>
            <a:gdLst/>
            <a:ahLst/>
            <a:cxnLst/>
            <a:rect l="l" t="t" r="r" b="b"/>
            <a:pathLst>
              <a:path w="1747552" h="530582">
                <a:moveTo>
                  <a:pt x="0" y="0"/>
                </a:moveTo>
                <a:lnTo>
                  <a:pt x="1747552" y="0"/>
                </a:lnTo>
                <a:lnTo>
                  <a:pt x="1747552" y="530582"/>
                </a:lnTo>
                <a:lnTo>
                  <a:pt x="0" y="530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735820" y="5704265"/>
            <a:ext cx="1771806" cy="437896"/>
          </a:xfrm>
          <a:custGeom>
            <a:avLst/>
            <a:gdLst/>
            <a:ahLst/>
            <a:cxnLst/>
            <a:rect l="l" t="t" r="r" b="b"/>
            <a:pathLst>
              <a:path w="1771806" h="537946">
                <a:moveTo>
                  <a:pt x="0" y="0"/>
                </a:moveTo>
                <a:lnTo>
                  <a:pt x="1771806" y="0"/>
                </a:lnTo>
                <a:lnTo>
                  <a:pt x="1771806" y="537946"/>
                </a:lnTo>
                <a:lnTo>
                  <a:pt x="0" y="5379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872829" y="6543261"/>
            <a:ext cx="1931792" cy="430647"/>
          </a:xfrm>
          <a:custGeom>
            <a:avLst/>
            <a:gdLst/>
            <a:ahLst/>
            <a:cxnLst/>
            <a:rect l="l" t="t" r="r" b="b"/>
            <a:pathLst>
              <a:path w="1836636" h="557629">
                <a:moveTo>
                  <a:pt x="0" y="0"/>
                </a:moveTo>
                <a:lnTo>
                  <a:pt x="1836636" y="0"/>
                </a:lnTo>
                <a:lnTo>
                  <a:pt x="1836636" y="557629"/>
                </a:lnTo>
                <a:lnTo>
                  <a:pt x="0" y="5576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6954210" y="5704265"/>
            <a:ext cx="1942219" cy="511864"/>
          </a:xfrm>
          <a:custGeom>
            <a:avLst/>
            <a:gdLst/>
            <a:ahLst/>
            <a:cxnLst/>
            <a:rect l="l" t="t" r="r" b="b"/>
            <a:pathLst>
              <a:path w="1942219" h="589686">
                <a:moveTo>
                  <a:pt x="0" y="0"/>
                </a:moveTo>
                <a:lnTo>
                  <a:pt x="1942219" y="0"/>
                </a:lnTo>
                <a:lnTo>
                  <a:pt x="1942219" y="589686"/>
                </a:lnTo>
                <a:lnTo>
                  <a:pt x="0" y="5896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6964637" y="6465440"/>
            <a:ext cx="1931792" cy="430647"/>
          </a:xfrm>
          <a:custGeom>
            <a:avLst/>
            <a:gdLst/>
            <a:ahLst/>
            <a:cxnLst/>
            <a:rect l="l" t="t" r="r" b="b"/>
            <a:pathLst>
              <a:path w="1837277" h="557824">
                <a:moveTo>
                  <a:pt x="0" y="0"/>
                </a:moveTo>
                <a:lnTo>
                  <a:pt x="1837277" y="0"/>
                </a:lnTo>
                <a:lnTo>
                  <a:pt x="1837277" y="557823"/>
                </a:lnTo>
                <a:lnTo>
                  <a:pt x="0" y="557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0" y="17517"/>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5"/>
            <a:stretch>
              <a:fillRect t="-304" b="-304"/>
            </a:stretch>
          </a:blipFill>
        </p:spPr>
        <p:txBody>
          <a:bodyPr/>
          <a:lstStyle/>
          <a:p>
            <a:endParaRPr lang="en-US" dirty="0"/>
          </a:p>
        </p:txBody>
      </p:sp>
      <p:sp>
        <p:nvSpPr>
          <p:cNvPr id="22" name="TextBox 22"/>
          <p:cNvSpPr txBox="1"/>
          <p:nvPr/>
        </p:nvSpPr>
        <p:spPr>
          <a:xfrm>
            <a:off x="3994271" y="5784949"/>
            <a:ext cx="1635106" cy="345818"/>
          </a:xfrm>
          <a:prstGeom prst="rect">
            <a:avLst/>
          </a:prstGeom>
        </p:spPr>
        <p:txBody>
          <a:bodyPr lIns="0" tIns="0" rIns="0" bIns="0" rtlCol="0" anchor="t">
            <a:spAutoFit/>
          </a:bodyPr>
          <a:lstStyle/>
          <a:p>
            <a:pPr algn="ctr">
              <a:lnSpc>
                <a:spcPts val="1414"/>
              </a:lnSpc>
            </a:pPr>
            <a:r>
              <a:rPr lang="en-US" sz="1010" dirty="0">
                <a:solidFill>
                  <a:srgbClr val="F8BAB7"/>
                </a:solidFill>
                <a:latin typeface="Signika Bold"/>
              </a:rPr>
              <a:t>FRONT END</a:t>
            </a:r>
          </a:p>
          <a:p>
            <a:pPr algn="ctr">
              <a:lnSpc>
                <a:spcPts val="1414"/>
              </a:lnSpc>
              <a:spcBef>
                <a:spcPct val="0"/>
              </a:spcBef>
            </a:pPr>
            <a:r>
              <a:rPr lang="en-US" sz="1010" dirty="0">
                <a:solidFill>
                  <a:srgbClr val="F8BAB7"/>
                </a:solidFill>
                <a:latin typeface="Signika Bold"/>
              </a:rPr>
              <a:t>(+DATA PREPROCESSING )</a:t>
            </a:r>
          </a:p>
        </p:txBody>
      </p:sp>
      <p:sp>
        <p:nvSpPr>
          <p:cNvPr id="24" name="TextBox 24"/>
          <p:cNvSpPr txBox="1"/>
          <p:nvPr/>
        </p:nvSpPr>
        <p:spPr>
          <a:xfrm>
            <a:off x="890808" y="6566863"/>
            <a:ext cx="1476770" cy="345818"/>
          </a:xfrm>
          <a:prstGeom prst="rect">
            <a:avLst/>
          </a:prstGeom>
        </p:spPr>
        <p:txBody>
          <a:bodyPr lIns="0" tIns="0" rIns="0" bIns="0" rtlCol="0" anchor="t">
            <a:spAutoFit/>
          </a:bodyPr>
          <a:lstStyle/>
          <a:p>
            <a:pPr algn="ctr">
              <a:lnSpc>
                <a:spcPts val="1414"/>
              </a:lnSpc>
              <a:spcBef>
                <a:spcPct val="0"/>
              </a:spcBef>
            </a:pPr>
            <a:r>
              <a:rPr lang="en-US" sz="1010" dirty="0">
                <a:solidFill>
                  <a:srgbClr val="F8BAB7"/>
                </a:solidFill>
                <a:latin typeface="Signika Bold"/>
              </a:rPr>
              <a:t>FRONT END(+TEMPLATE DESIGNING)</a:t>
            </a:r>
          </a:p>
        </p:txBody>
      </p:sp>
      <p:sp>
        <p:nvSpPr>
          <p:cNvPr id="26" name="TextBox 26"/>
          <p:cNvSpPr txBox="1"/>
          <p:nvPr/>
        </p:nvSpPr>
        <p:spPr>
          <a:xfrm>
            <a:off x="906578" y="5763969"/>
            <a:ext cx="1416934" cy="345818"/>
          </a:xfrm>
          <a:prstGeom prst="rect">
            <a:avLst/>
          </a:prstGeom>
        </p:spPr>
        <p:txBody>
          <a:bodyPr lIns="0" tIns="0" rIns="0" bIns="0" rtlCol="0" anchor="t">
            <a:spAutoFit/>
          </a:bodyPr>
          <a:lstStyle/>
          <a:p>
            <a:pPr algn="ctr">
              <a:lnSpc>
                <a:spcPts val="1414"/>
              </a:lnSpc>
            </a:pPr>
            <a:r>
              <a:rPr lang="en-US" sz="1010" dirty="0">
                <a:solidFill>
                  <a:srgbClr val="F8BAB7"/>
                </a:solidFill>
                <a:latin typeface="Signika Bold"/>
              </a:rPr>
              <a:t>MODEL BUILDING</a:t>
            </a:r>
          </a:p>
          <a:p>
            <a:pPr algn="ctr">
              <a:lnSpc>
                <a:spcPts val="1414"/>
              </a:lnSpc>
              <a:spcBef>
                <a:spcPct val="0"/>
              </a:spcBef>
            </a:pPr>
            <a:r>
              <a:rPr lang="en-US" sz="1010" dirty="0">
                <a:solidFill>
                  <a:srgbClr val="F8BAB7"/>
                </a:solidFill>
                <a:latin typeface="Signika Bold"/>
              </a:rPr>
              <a:t>(+DATA COLLECTION)</a:t>
            </a:r>
          </a:p>
        </p:txBody>
      </p:sp>
      <p:sp>
        <p:nvSpPr>
          <p:cNvPr id="28" name="TextBox 28"/>
          <p:cNvSpPr txBox="1"/>
          <p:nvPr/>
        </p:nvSpPr>
        <p:spPr>
          <a:xfrm>
            <a:off x="4082680" y="6596922"/>
            <a:ext cx="1416934" cy="345818"/>
          </a:xfrm>
          <a:prstGeom prst="rect">
            <a:avLst/>
          </a:prstGeom>
        </p:spPr>
        <p:txBody>
          <a:bodyPr lIns="0" tIns="0" rIns="0" bIns="0" rtlCol="0" anchor="t">
            <a:spAutoFit/>
          </a:bodyPr>
          <a:lstStyle/>
          <a:p>
            <a:pPr algn="ctr">
              <a:lnSpc>
                <a:spcPts val="1414"/>
              </a:lnSpc>
            </a:pPr>
            <a:r>
              <a:rPr lang="en-US" sz="1010" dirty="0">
                <a:solidFill>
                  <a:srgbClr val="F8BAB7"/>
                </a:solidFill>
                <a:latin typeface="Signika Bold"/>
              </a:rPr>
              <a:t>BACKEND INTEGRATION</a:t>
            </a:r>
          </a:p>
          <a:p>
            <a:pPr algn="ctr">
              <a:lnSpc>
                <a:spcPts val="1414"/>
              </a:lnSpc>
              <a:spcBef>
                <a:spcPct val="0"/>
              </a:spcBef>
            </a:pPr>
            <a:r>
              <a:rPr lang="en-US" sz="1010" dirty="0">
                <a:solidFill>
                  <a:srgbClr val="F8BAB7"/>
                </a:solidFill>
                <a:latin typeface="Signika Bold"/>
              </a:rPr>
              <a:t>+DATA COLLECTION</a:t>
            </a:r>
          </a:p>
        </p:txBody>
      </p:sp>
      <p:sp>
        <p:nvSpPr>
          <p:cNvPr id="30" name="TextBox 30"/>
          <p:cNvSpPr txBox="1"/>
          <p:nvPr/>
        </p:nvSpPr>
        <p:spPr>
          <a:xfrm>
            <a:off x="7191633" y="5804315"/>
            <a:ext cx="1416934" cy="453134"/>
          </a:xfrm>
          <a:prstGeom prst="rect">
            <a:avLst/>
          </a:prstGeom>
        </p:spPr>
        <p:txBody>
          <a:bodyPr lIns="0" tIns="0" rIns="0" bIns="0" rtlCol="0" anchor="t">
            <a:spAutoFit/>
          </a:bodyPr>
          <a:lstStyle/>
          <a:p>
            <a:pPr algn="ctr">
              <a:lnSpc>
                <a:spcPts val="1274"/>
              </a:lnSpc>
            </a:pPr>
            <a:r>
              <a:rPr lang="en-US" sz="910" dirty="0">
                <a:solidFill>
                  <a:srgbClr val="F8BAB7"/>
                </a:solidFill>
                <a:latin typeface="Signika Bold"/>
              </a:rPr>
              <a:t>MODEL BUILDING</a:t>
            </a:r>
          </a:p>
          <a:p>
            <a:pPr algn="ctr">
              <a:lnSpc>
                <a:spcPts val="1274"/>
              </a:lnSpc>
            </a:pPr>
            <a:r>
              <a:rPr lang="en-US" sz="910" dirty="0">
                <a:solidFill>
                  <a:srgbClr val="F8BAB7"/>
                </a:solidFill>
                <a:latin typeface="Signika Bold"/>
              </a:rPr>
              <a:t>(+Data Collection)</a:t>
            </a:r>
          </a:p>
          <a:p>
            <a:pPr algn="ctr">
              <a:lnSpc>
                <a:spcPts val="1274"/>
              </a:lnSpc>
              <a:spcBef>
                <a:spcPct val="0"/>
              </a:spcBef>
            </a:pPr>
            <a:endParaRPr lang="en-US" sz="910" dirty="0">
              <a:solidFill>
                <a:srgbClr val="F8BAB7"/>
              </a:solidFill>
              <a:latin typeface="Signika Bold"/>
            </a:endParaRPr>
          </a:p>
        </p:txBody>
      </p:sp>
      <p:sp>
        <p:nvSpPr>
          <p:cNvPr id="32" name="TextBox 32"/>
          <p:cNvSpPr txBox="1"/>
          <p:nvPr/>
        </p:nvSpPr>
        <p:spPr>
          <a:xfrm>
            <a:off x="6964637" y="6520001"/>
            <a:ext cx="1795026" cy="321524"/>
          </a:xfrm>
          <a:prstGeom prst="rect">
            <a:avLst/>
          </a:prstGeom>
        </p:spPr>
        <p:txBody>
          <a:bodyPr lIns="0" tIns="0" rIns="0" bIns="0" rtlCol="0" anchor="t">
            <a:spAutoFit/>
          </a:bodyPr>
          <a:lstStyle/>
          <a:p>
            <a:pPr algn="ctr">
              <a:lnSpc>
                <a:spcPts val="1368"/>
              </a:lnSpc>
              <a:spcBef>
                <a:spcPct val="0"/>
              </a:spcBef>
            </a:pPr>
            <a:r>
              <a:rPr lang="en-US" sz="977" dirty="0">
                <a:solidFill>
                  <a:srgbClr val="F8BAB7"/>
                </a:solidFill>
                <a:latin typeface="Signika Bold"/>
              </a:rPr>
              <a:t>BUISINESS USECASE (+TEMPLATE DESIGNING)</a:t>
            </a:r>
          </a:p>
        </p:txBody>
      </p:sp>
      <p:sp>
        <p:nvSpPr>
          <p:cNvPr id="33" name="TextBox 33"/>
          <p:cNvSpPr txBox="1"/>
          <p:nvPr/>
        </p:nvSpPr>
        <p:spPr>
          <a:xfrm>
            <a:off x="1500862" y="281793"/>
            <a:ext cx="3608710" cy="1028700"/>
          </a:xfrm>
          <a:prstGeom prst="rect">
            <a:avLst/>
          </a:prstGeom>
        </p:spPr>
        <p:txBody>
          <a:bodyPr lIns="0" tIns="0" rIns="0" bIns="0" rtlCol="0" anchor="t">
            <a:spAutoFit/>
          </a:bodyPr>
          <a:lstStyle/>
          <a:p>
            <a:pPr algn="ctr">
              <a:lnSpc>
                <a:spcPts val="8400"/>
              </a:lnSpc>
            </a:pPr>
            <a:r>
              <a:rPr lang="en-US" sz="6000" dirty="0">
                <a:solidFill>
                  <a:srgbClr val="FFFFFF"/>
                </a:solidFill>
                <a:latin typeface="Canva Sans Bold"/>
              </a:rPr>
              <a:t>Profile</a:t>
            </a:r>
          </a:p>
        </p:txBody>
      </p:sp>
      <p:sp>
        <p:nvSpPr>
          <p:cNvPr id="34" name="TextBox 33">
            <a:extLst>
              <a:ext uri="{FF2B5EF4-FFF2-40B4-BE49-F238E27FC236}">
                <a16:creationId xmlns:a16="http://schemas.microsoft.com/office/drawing/2014/main" id="{DC23DE88-992B-6C48-8F67-C50312831971}"/>
              </a:ext>
            </a:extLst>
          </p:cNvPr>
          <p:cNvSpPr txBox="1"/>
          <p:nvPr/>
        </p:nvSpPr>
        <p:spPr>
          <a:xfrm>
            <a:off x="3736047" y="4951972"/>
            <a:ext cx="2151551" cy="461665"/>
          </a:xfrm>
          <a:prstGeom prst="rect">
            <a:avLst/>
          </a:prstGeom>
          <a:noFill/>
        </p:spPr>
        <p:txBody>
          <a:bodyPr wrap="none" rtlCol="0">
            <a:spAutoFit/>
          </a:bodyPr>
          <a:lstStyle/>
          <a:p>
            <a:r>
              <a:rPr lang="en-US" sz="2400" b="1" dirty="0">
                <a:solidFill>
                  <a:schemeClr val="bg1"/>
                </a:solidFill>
                <a:latin typeface="Arial" panose="020B0604020202020204" pitchFamily="34" charset="0"/>
                <a:cs typeface="Arial" panose="020B0604020202020204" pitchFamily="34" charset="0"/>
              </a:rPr>
              <a:t>Aryan Sehgal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430315" cy="1598478"/>
          </a:xfrm>
          <a:custGeom>
            <a:avLst/>
            <a:gdLst/>
            <a:ahLst/>
            <a:cxnLst/>
            <a:rect l="l" t="t" r="r" b="b"/>
            <a:pathLst>
              <a:path w="6430315" h="1598478">
                <a:moveTo>
                  <a:pt x="0" y="0"/>
                </a:moveTo>
                <a:lnTo>
                  <a:pt x="6430315" y="0"/>
                </a:lnTo>
                <a:lnTo>
                  <a:pt x="6430315" y="1598478"/>
                </a:lnTo>
                <a:lnTo>
                  <a:pt x="0" y="1598478"/>
                </a:lnTo>
                <a:lnTo>
                  <a:pt x="0" y="0"/>
                </a:lnTo>
                <a:close/>
              </a:path>
            </a:pathLst>
          </a:custGeom>
          <a:blipFill>
            <a:blip r:embed="rId3"/>
            <a:stretch>
              <a:fillRect l="-805" t="-3600" r="-4898" b="-320"/>
            </a:stretch>
          </a:blipFill>
        </p:spPr>
      </p:sp>
      <p:sp>
        <p:nvSpPr>
          <p:cNvPr id="5" name="Freeform 5"/>
          <p:cNvSpPr/>
          <p:nvPr/>
        </p:nvSpPr>
        <p:spPr>
          <a:xfrm>
            <a:off x="456047" y="2865511"/>
            <a:ext cx="2179320" cy="2296160"/>
          </a:xfrm>
          <a:custGeom>
            <a:avLst/>
            <a:gdLst/>
            <a:ahLst/>
            <a:cxnLst/>
            <a:rect l="l" t="t" r="r" b="b"/>
            <a:pathLst>
              <a:path w="2179320" h="2296160">
                <a:moveTo>
                  <a:pt x="0" y="0"/>
                </a:moveTo>
                <a:lnTo>
                  <a:pt x="2179320" y="0"/>
                </a:lnTo>
                <a:lnTo>
                  <a:pt x="2179320" y="2296160"/>
                </a:lnTo>
                <a:lnTo>
                  <a:pt x="0" y="2296160"/>
                </a:lnTo>
                <a:lnTo>
                  <a:pt x="0" y="0"/>
                </a:lnTo>
                <a:close/>
              </a:path>
            </a:pathLst>
          </a:custGeom>
          <a:blipFill>
            <a:blip r:embed="rId4"/>
            <a:stretch>
              <a:fillRect l="-2649" r="-2711"/>
            </a:stretch>
          </a:blipFill>
          <a:ln w="38100" cap="sq">
            <a:solidFill>
              <a:srgbClr val="000000"/>
            </a:solidFill>
            <a:prstDash val="solid"/>
            <a:miter/>
          </a:ln>
        </p:spPr>
      </p:sp>
      <p:grpSp>
        <p:nvGrpSpPr>
          <p:cNvPr id="6" name="Group 6"/>
          <p:cNvGrpSpPr>
            <a:grpSpLocks noChangeAspect="1"/>
          </p:cNvGrpSpPr>
          <p:nvPr/>
        </p:nvGrpSpPr>
        <p:grpSpPr>
          <a:xfrm>
            <a:off x="2851672" y="3800231"/>
            <a:ext cx="1056630" cy="480807"/>
            <a:chOff x="0" y="0"/>
            <a:chExt cx="1981175" cy="901510"/>
          </a:xfrm>
        </p:grpSpPr>
        <p:sp>
          <p:nvSpPr>
            <p:cNvPr id="7" name="Freeform 7"/>
            <p:cNvSpPr/>
            <p:nvPr/>
          </p:nvSpPr>
          <p:spPr>
            <a:xfrm>
              <a:off x="-10287" y="0"/>
              <a:ext cx="1997964" cy="901446"/>
            </a:xfrm>
            <a:custGeom>
              <a:avLst/>
              <a:gdLst/>
              <a:ahLst/>
              <a:cxnLst/>
              <a:rect l="l" t="t" r="r" b="b"/>
              <a:pathLst>
                <a:path w="1997964" h="901446">
                  <a:moveTo>
                    <a:pt x="1490853" y="239776"/>
                  </a:moveTo>
                  <a:lnTo>
                    <a:pt x="1490345" y="240284"/>
                  </a:lnTo>
                  <a:lnTo>
                    <a:pt x="1489075" y="240665"/>
                  </a:lnTo>
                  <a:lnTo>
                    <a:pt x="1488694" y="240538"/>
                  </a:lnTo>
                  <a:lnTo>
                    <a:pt x="1490853" y="239776"/>
                  </a:lnTo>
                  <a:close/>
                  <a:moveTo>
                    <a:pt x="1119505" y="0"/>
                  </a:moveTo>
                  <a:cubicBezTo>
                    <a:pt x="1060323" y="0"/>
                    <a:pt x="1046988" y="28194"/>
                    <a:pt x="1063625" y="102108"/>
                  </a:cubicBezTo>
                  <a:lnTo>
                    <a:pt x="1073150" y="133985"/>
                  </a:lnTo>
                  <a:cubicBezTo>
                    <a:pt x="1081532" y="165100"/>
                    <a:pt x="1102614" y="181610"/>
                    <a:pt x="1129665" y="181610"/>
                  </a:cubicBezTo>
                  <a:cubicBezTo>
                    <a:pt x="1133983" y="181610"/>
                    <a:pt x="1138428" y="181229"/>
                    <a:pt x="1142873" y="180340"/>
                  </a:cubicBezTo>
                  <a:cubicBezTo>
                    <a:pt x="1151255" y="178689"/>
                    <a:pt x="1159510" y="178054"/>
                    <a:pt x="1167638" y="178054"/>
                  </a:cubicBezTo>
                  <a:cubicBezTo>
                    <a:pt x="1190625" y="178054"/>
                    <a:pt x="1212342" y="183388"/>
                    <a:pt x="1234313" y="187833"/>
                  </a:cubicBezTo>
                  <a:lnTo>
                    <a:pt x="1461643" y="237236"/>
                  </a:lnTo>
                  <a:cubicBezTo>
                    <a:pt x="1463929" y="241300"/>
                    <a:pt x="1464310" y="245491"/>
                    <a:pt x="1462659" y="249936"/>
                  </a:cubicBezTo>
                  <a:cubicBezTo>
                    <a:pt x="1380871" y="256921"/>
                    <a:pt x="1299337" y="266700"/>
                    <a:pt x="1217549" y="270383"/>
                  </a:cubicBezTo>
                  <a:cubicBezTo>
                    <a:pt x="1026287" y="278892"/>
                    <a:pt x="838200" y="321437"/>
                    <a:pt x="645668" y="321437"/>
                  </a:cubicBezTo>
                  <a:cubicBezTo>
                    <a:pt x="626999" y="321437"/>
                    <a:pt x="608203" y="321056"/>
                    <a:pt x="589534" y="320167"/>
                  </a:cubicBezTo>
                  <a:cubicBezTo>
                    <a:pt x="577977" y="319659"/>
                    <a:pt x="566293" y="319405"/>
                    <a:pt x="554736" y="319405"/>
                  </a:cubicBezTo>
                  <a:cubicBezTo>
                    <a:pt x="465074" y="319405"/>
                    <a:pt x="374523" y="334010"/>
                    <a:pt x="285369" y="346710"/>
                  </a:cubicBezTo>
                  <a:cubicBezTo>
                    <a:pt x="206121" y="358140"/>
                    <a:pt x="125730" y="352171"/>
                    <a:pt x="47244" y="368808"/>
                  </a:cubicBezTo>
                  <a:cubicBezTo>
                    <a:pt x="7366" y="377190"/>
                    <a:pt x="0" y="387477"/>
                    <a:pt x="23495" y="419989"/>
                  </a:cubicBezTo>
                  <a:cubicBezTo>
                    <a:pt x="64135" y="476504"/>
                    <a:pt x="106426" y="532892"/>
                    <a:pt x="180340" y="532892"/>
                  </a:cubicBezTo>
                  <a:cubicBezTo>
                    <a:pt x="191516" y="532892"/>
                    <a:pt x="203327" y="531622"/>
                    <a:pt x="216027" y="528828"/>
                  </a:cubicBezTo>
                  <a:lnTo>
                    <a:pt x="269113" y="525145"/>
                  </a:lnTo>
                  <a:cubicBezTo>
                    <a:pt x="434594" y="508381"/>
                    <a:pt x="600583" y="499110"/>
                    <a:pt x="766318" y="488569"/>
                  </a:cubicBezTo>
                  <a:lnTo>
                    <a:pt x="1303782" y="452755"/>
                  </a:lnTo>
                  <a:cubicBezTo>
                    <a:pt x="1363599" y="448691"/>
                    <a:pt x="1423162" y="443103"/>
                    <a:pt x="1488694" y="437769"/>
                  </a:cubicBezTo>
                  <a:lnTo>
                    <a:pt x="1488694" y="437769"/>
                  </a:lnTo>
                  <a:cubicBezTo>
                    <a:pt x="1470406" y="467106"/>
                    <a:pt x="1446657" y="475742"/>
                    <a:pt x="1427099" y="489077"/>
                  </a:cubicBezTo>
                  <a:cubicBezTo>
                    <a:pt x="1360932" y="534289"/>
                    <a:pt x="1302258" y="588010"/>
                    <a:pt x="1241552" y="639953"/>
                  </a:cubicBezTo>
                  <a:cubicBezTo>
                    <a:pt x="1148842" y="719074"/>
                    <a:pt x="1188593" y="824611"/>
                    <a:pt x="1233805" y="889254"/>
                  </a:cubicBezTo>
                  <a:cubicBezTo>
                    <a:pt x="1238631" y="896239"/>
                    <a:pt x="1244346" y="901446"/>
                    <a:pt x="1250569" y="901446"/>
                  </a:cubicBezTo>
                  <a:cubicBezTo>
                    <a:pt x="1255141" y="901446"/>
                    <a:pt x="1259967" y="898652"/>
                    <a:pt x="1264920" y="891667"/>
                  </a:cubicBezTo>
                  <a:cubicBezTo>
                    <a:pt x="1300607" y="841756"/>
                    <a:pt x="1353693" y="812165"/>
                    <a:pt x="1402461" y="778129"/>
                  </a:cubicBezTo>
                  <a:cubicBezTo>
                    <a:pt x="1542034" y="679958"/>
                    <a:pt x="1688338" y="592328"/>
                    <a:pt x="1834642" y="504571"/>
                  </a:cubicBezTo>
                  <a:lnTo>
                    <a:pt x="1948942" y="437007"/>
                  </a:lnTo>
                  <a:cubicBezTo>
                    <a:pt x="1980057" y="419100"/>
                    <a:pt x="1997964" y="399542"/>
                    <a:pt x="1988693" y="356870"/>
                  </a:cubicBezTo>
                  <a:cubicBezTo>
                    <a:pt x="1983232" y="331597"/>
                    <a:pt x="1965833" y="305689"/>
                    <a:pt x="1968119" y="285369"/>
                  </a:cubicBezTo>
                  <a:cubicBezTo>
                    <a:pt x="1976755" y="211582"/>
                    <a:pt x="1932051" y="189230"/>
                    <a:pt x="1876171" y="170688"/>
                  </a:cubicBezTo>
                  <a:cubicBezTo>
                    <a:pt x="1640840" y="92456"/>
                    <a:pt x="1401064" y="32258"/>
                    <a:pt x="1154176" y="2413"/>
                  </a:cubicBezTo>
                  <a:cubicBezTo>
                    <a:pt x="1141222" y="889"/>
                    <a:pt x="1129665" y="0"/>
                    <a:pt x="1119505" y="0"/>
                  </a:cubicBezTo>
                  <a:close/>
                </a:path>
              </a:pathLst>
            </a:custGeom>
            <a:solidFill>
              <a:srgbClr val="0154A6"/>
            </a:solidFill>
          </p:spPr>
        </p:sp>
      </p:grpSp>
      <p:sp>
        <p:nvSpPr>
          <p:cNvPr id="8" name="Freeform 8"/>
          <p:cNvSpPr/>
          <p:nvPr/>
        </p:nvSpPr>
        <p:spPr>
          <a:xfrm>
            <a:off x="4144653" y="3321716"/>
            <a:ext cx="1596873" cy="1173338"/>
          </a:xfrm>
          <a:custGeom>
            <a:avLst/>
            <a:gdLst/>
            <a:ahLst/>
            <a:cxnLst/>
            <a:rect l="l" t="t" r="r" b="b"/>
            <a:pathLst>
              <a:path w="1596873" h="1173338">
                <a:moveTo>
                  <a:pt x="0" y="0"/>
                </a:moveTo>
                <a:lnTo>
                  <a:pt x="1596873" y="0"/>
                </a:lnTo>
                <a:lnTo>
                  <a:pt x="1596873" y="1173337"/>
                </a:lnTo>
                <a:lnTo>
                  <a:pt x="0" y="11733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367499" y="2455534"/>
            <a:ext cx="1803400" cy="934720"/>
          </a:xfrm>
          <a:custGeom>
            <a:avLst/>
            <a:gdLst/>
            <a:ahLst/>
            <a:cxnLst/>
            <a:rect l="l" t="t" r="r" b="b"/>
            <a:pathLst>
              <a:path w="1803400" h="934720">
                <a:moveTo>
                  <a:pt x="0" y="0"/>
                </a:moveTo>
                <a:lnTo>
                  <a:pt x="1803400" y="0"/>
                </a:lnTo>
                <a:lnTo>
                  <a:pt x="1803400" y="934720"/>
                </a:lnTo>
                <a:lnTo>
                  <a:pt x="0" y="934720"/>
                </a:lnTo>
                <a:lnTo>
                  <a:pt x="0" y="0"/>
                </a:lnTo>
                <a:close/>
              </a:path>
            </a:pathLst>
          </a:custGeom>
          <a:blipFill>
            <a:blip r:embed="rId7"/>
            <a:stretch>
              <a:fillRect/>
            </a:stretch>
          </a:blipFill>
          <a:ln w="38100" cap="sq">
            <a:solidFill>
              <a:srgbClr val="000000"/>
            </a:solidFill>
            <a:prstDash val="solid"/>
            <a:miter/>
          </a:ln>
        </p:spPr>
      </p:sp>
      <p:grpSp>
        <p:nvGrpSpPr>
          <p:cNvPr id="10" name="Group 10"/>
          <p:cNvGrpSpPr>
            <a:grpSpLocks noChangeAspect="1"/>
          </p:cNvGrpSpPr>
          <p:nvPr/>
        </p:nvGrpSpPr>
        <p:grpSpPr>
          <a:xfrm>
            <a:off x="5977877" y="3781285"/>
            <a:ext cx="1056630" cy="480807"/>
            <a:chOff x="0" y="0"/>
            <a:chExt cx="1981187" cy="901510"/>
          </a:xfrm>
        </p:grpSpPr>
        <p:sp>
          <p:nvSpPr>
            <p:cNvPr id="11" name="Freeform 11"/>
            <p:cNvSpPr/>
            <p:nvPr/>
          </p:nvSpPr>
          <p:spPr>
            <a:xfrm>
              <a:off x="-10287" y="0"/>
              <a:ext cx="1997964" cy="901446"/>
            </a:xfrm>
            <a:custGeom>
              <a:avLst/>
              <a:gdLst/>
              <a:ahLst/>
              <a:cxnLst/>
              <a:rect l="l" t="t" r="r" b="b"/>
              <a:pathLst>
                <a:path w="1997964" h="901446">
                  <a:moveTo>
                    <a:pt x="1490853" y="239776"/>
                  </a:moveTo>
                  <a:lnTo>
                    <a:pt x="1490345" y="240284"/>
                  </a:lnTo>
                  <a:lnTo>
                    <a:pt x="1489075" y="240665"/>
                  </a:lnTo>
                  <a:lnTo>
                    <a:pt x="1488694" y="240538"/>
                  </a:lnTo>
                  <a:lnTo>
                    <a:pt x="1490853" y="239776"/>
                  </a:lnTo>
                  <a:close/>
                  <a:moveTo>
                    <a:pt x="1119505" y="0"/>
                  </a:moveTo>
                  <a:cubicBezTo>
                    <a:pt x="1060323" y="0"/>
                    <a:pt x="1046988" y="28194"/>
                    <a:pt x="1063625" y="102108"/>
                  </a:cubicBezTo>
                  <a:lnTo>
                    <a:pt x="1073150" y="133985"/>
                  </a:lnTo>
                  <a:cubicBezTo>
                    <a:pt x="1081532" y="165100"/>
                    <a:pt x="1102614" y="181610"/>
                    <a:pt x="1129665" y="181610"/>
                  </a:cubicBezTo>
                  <a:cubicBezTo>
                    <a:pt x="1133983" y="181610"/>
                    <a:pt x="1138428" y="181229"/>
                    <a:pt x="1142873" y="180340"/>
                  </a:cubicBezTo>
                  <a:cubicBezTo>
                    <a:pt x="1151255" y="178689"/>
                    <a:pt x="1159510" y="178054"/>
                    <a:pt x="1167638" y="178054"/>
                  </a:cubicBezTo>
                  <a:cubicBezTo>
                    <a:pt x="1190625" y="178054"/>
                    <a:pt x="1212342" y="183388"/>
                    <a:pt x="1234313" y="187833"/>
                  </a:cubicBezTo>
                  <a:lnTo>
                    <a:pt x="1461643" y="237236"/>
                  </a:lnTo>
                  <a:cubicBezTo>
                    <a:pt x="1463929" y="241300"/>
                    <a:pt x="1464310" y="245491"/>
                    <a:pt x="1462659" y="249936"/>
                  </a:cubicBezTo>
                  <a:cubicBezTo>
                    <a:pt x="1380871" y="256921"/>
                    <a:pt x="1299337" y="266700"/>
                    <a:pt x="1217549" y="270383"/>
                  </a:cubicBezTo>
                  <a:cubicBezTo>
                    <a:pt x="1026287" y="278892"/>
                    <a:pt x="838200" y="321437"/>
                    <a:pt x="645668" y="321437"/>
                  </a:cubicBezTo>
                  <a:cubicBezTo>
                    <a:pt x="626999" y="321437"/>
                    <a:pt x="608203" y="321056"/>
                    <a:pt x="589534" y="320167"/>
                  </a:cubicBezTo>
                  <a:cubicBezTo>
                    <a:pt x="577977" y="319659"/>
                    <a:pt x="566293" y="319405"/>
                    <a:pt x="554736" y="319405"/>
                  </a:cubicBezTo>
                  <a:cubicBezTo>
                    <a:pt x="465074" y="319405"/>
                    <a:pt x="374523" y="334010"/>
                    <a:pt x="285369" y="346710"/>
                  </a:cubicBezTo>
                  <a:cubicBezTo>
                    <a:pt x="206121" y="358140"/>
                    <a:pt x="125730" y="352171"/>
                    <a:pt x="47244" y="368808"/>
                  </a:cubicBezTo>
                  <a:cubicBezTo>
                    <a:pt x="7366" y="377190"/>
                    <a:pt x="0" y="387477"/>
                    <a:pt x="23495" y="419989"/>
                  </a:cubicBezTo>
                  <a:cubicBezTo>
                    <a:pt x="64135" y="476504"/>
                    <a:pt x="106426" y="532892"/>
                    <a:pt x="180340" y="532892"/>
                  </a:cubicBezTo>
                  <a:cubicBezTo>
                    <a:pt x="191516" y="532892"/>
                    <a:pt x="203327" y="531622"/>
                    <a:pt x="216027" y="528828"/>
                  </a:cubicBezTo>
                  <a:lnTo>
                    <a:pt x="269113" y="525145"/>
                  </a:lnTo>
                  <a:cubicBezTo>
                    <a:pt x="434594" y="508381"/>
                    <a:pt x="600583" y="499110"/>
                    <a:pt x="766318" y="488569"/>
                  </a:cubicBezTo>
                  <a:lnTo>
                    <a:pt x="1303782" y="452755"/>
                  </a:lnTo>
                  <a:cubicBezTo>
                    <a:pt x="1363599" y="448691"/>
                    <a:pt x="1423162" y="443103"/>
                    <a:pt x="1488694" y="437769"/>
                  </a:cubicBezTo>
                  <a:lnTo>
                    <a:pt x="1488694" y="437769"/>
                  </a:lnTo>
                  <a:cubicBezTo>
                    <a:pt x="1470406" y="467106"/>
                    <a:pt x="1446657" y="475742"/>
                    <a:pt x="1427099" y="489077"/>
                  </a:cubicBezTo>
                  <a:cubicBezTo>
                    <a:pt x="1360932" y="534289"/>
                    <a:pt x="1302258" y="588010"/>
                    <a:pt x="1241552" y="639953"/>
                  </a:cubicBezTo>
                  <a:cubicBezTo>
                    <a:pt x="1148842" y="719074"/>
                    <a:pt x="1188593" y="824611"/>
                    <a:pt x="1233805" y="889254"/>
                  </a:cubicBezTo>
                  <a:cubicBezTo>
                    <a:pt x="1238631" y="896239"/>
                    <a:pt x="1244346" y="901446"/>
                    <a:pt x="1250569" y="901446"/>
                  </a:cubicBezTo>
                  <a:cubicBezTo>
                    <a:pt x="1255141" y="901446"/>
                    <a:pt x="1259967" y="898652"/>
                    <a:pt x="1264920" y="891667"/>
                  </a:cubicBezTo>
                  <a:cubicBezTo>
                    <a:pt x="1300607" y="841756"/>
                    <a:pt x="1353693" y="812165"/>
                    <a:pt x="1402461" y="778129"/>
                  </a:cubicBezTo>
                  <a:cubicBezTo>
                    <a:pt x="1542034" y="679958"/>
                    <a:pt x="1688338" y="592328"/>
                    <a:pt x="1834642" y="504571"/>
                  </a:cubicBezTo>
                  <a:lnTo>
                    <a:pt x="1948942" y="437007"/>
                  </a:lnTo>
                  <a:cubicBezTo>
                    <a:pt x="1980057" y="419100"/>
                    <a:pt x="1997964" y="399542"/>
                    <a:pt x="1988693" y="356870"/>
                  </a:cubicBezTo>
                  <a:cubicBezTo>
                    <a:pt x="1983232" y="331597"/>
                    <a:pt x="1965833" y="305689"/>
                    <a:pt x="1968119" y="285369"/>
                  </a:cubicBezTo>
                  <a:cubicBezTo>
                    <a:pt x="1976755" y="211582"/>
                    <a:pt x="1932051" y="189230"/>
                    <a:pt x="1876171" y="170688"/>
                  </a:cubicBezTo>
                  <a:cubicBezTo>
                    <a:pt x="1640840" y="92456"/>
                    <a:pt x="1401064" y="32258"/>
                    <a:pt x="1154176" y="2413"/>
                  </a:cubicBezTo>
                  <a:cubicBezTo>
                    <a:pt x="1141222" y="889"/>
                    <a:pt x="1129665" y="0"/>
                    <a:pt x="1119505" y="0"/>
                  </a:cubicBezTo>
                  <a:close/>
                </a:path>
              </a:pathLst>
            </a:custGeom>
            <a:solidFill>
              <a:srgbClr val="0154A6"/>
            </a:solidFill>
          </p:spPr>
        </p:sp>
      </p:grpSp>
      <p:sp>
        <p:nvSpPr>
          <p:cNvPr id="12" name="Freeform 12"/>
          <p:cNvSpPr/>
          <p:nvPr/>
        </p:nvSpPr>
        <p:spPr>
          <a:xfrm>
            <a:off x="7388860" y="3548550"/>
            <a:ext cx="1849120" cy="787400"/>
          </a:xfrm>
          <a:custGeom>
            <a:avLst/>
            <a:gdLst/>
            <a:ahLst/>
            <a:cxnLst/>
            <a:rect l="l" t="t" r="r" b="b"/>
            <a:pathLst>
              <a:path w="1849120" h="787400">
                <a:moveTo>
                  <a:pt x="0" y="0"/>
                </a:moveTo>
                <a:lnTo>
                  <a:pt x="1849120" y="0"/>
                </a:lnTo>
                <a:lnTo>
                  <a:pt x="1849120" y="787400"/>
                </a:lnTo>
                <a:lnTo>
                  <a:pt x="0" y="787400"/>
                </a:lnTo>
                <a:lnTo>
                  <a:pt x="0" y="0"/>
                </a:lnTo>
                <a:close/>
              </a:path>
            </a:pathLst>
          </a:custGeom>
          <a:blipFill>
            <a:blip r:embed="rId8"/>
            <a:stretch>
              <a:fillRect/>
            </a:stretch>
          </a:blipFill>
          <a:ln w="38100" cap="sq">
            <a:solidFill>
              <a:srgbClr val="000000"/>
            </a:solidFill>
            <a:prstDash val="solid"/>
            <a:miter/>
          </a:ln>
        </p:spPr>
      </p:sp>
      <p:sp>
        <p:nvSpPr>
          <p:cNvPr id="13" name="Freeform 13"/>
          <p:cNvSpPr/>
          <p:nvPr/>
        </p:nvSpPr>
        <p:spPr>
          <a:xfrm>
            <a:off x="7575779" y="4495053"/>
            <a:ext cx="1386840" cy="960120"/>
          </a:xfrm>
          <a:custGeom>
            <a:avLst/>
            <a:gdLst/>
            <a:ahLst/>
            <a:cxnLst/>
            <a:rect l="l" t="t" r="r" b="b"/>
            <a:pathLst>
              <a:path w="1386840" h="960120">
                <a:moveTo>
                  <a:pt x="0" y="0"/>
                </a:moveTo>
                <a:lnTo>
                  <a:pt x="1386840" y="0"/>
                </a:lnTo>
                <a:lnTo>
                  <a:pt x="1386840" y="960120"/>
                </a:lnTo>
                <a:lnTo>
                  <a:pt x="0" y="960120"/>
                </a:lnTo>
                <a:lnTo>
                  <a:pt x="0" y="0"/>
                </a:lnTo>
                <a:close/>
              </a:path>
            </a:pathLst>
          </a:custGeom>
          <a:blipFill>
            <a:blip r:embed="rId9"/>
            <a:stretch>
              <a:fillRect b="-19576"/>
            </a:stretch>
          </a:blipFill>
          <a:ln w="38100" cap="sq">
            <a:solidFill>
              <a:srgbClr val="000000"/>
            </a:solidFill>
            <a:prstDash val="solid"/>
            <a:miter/>
          </a:ln>
        </p:spPr>
      </p:sp>
      <p:grpSp>
        <p:nvGrpSpPr>
          <p:cNvPr id="14" name="Group 14"/>
          <p:cNvGrpSpPr>
            <a:grpSpLocks noChangeAspect="1"/>
          </p:cNvGrpSpPr>
          <p:nvPr/>
        </p:nvGrpSpPr>
        <p:grpSpPr>
          <a:xfrm>
            <a:off x="5942500" y="2922894"/>
            <a:ext cx="975629" cy="532394"/>
            <a:chOff x="0" y="0"/>
            <a:chExt cx="1829308" cy="998245"/>
          </a:xfrm>
        </p:grpSpPr>
        <p:sp>
          <p:nvSpPr>
            <p:cNvPr id="15" name="Freeform 15"/>
            <p:cNvSpPr/>
            <p:nvPr/>
          </p:nvSpPr>
          <p:spPr>
            <a:xfrm>
              <a:off x="-9906" y="0"/>
              <a:ext cx="1849120" cy="998220"/>
            </a:xfrm>
            <a:custGeom>
              <a:avLst/>
              <a:gdLst/>
              <a:ahLst/>
              <a:cxnLst/>
              <a:rect l="l" t="t" r="r" b="b"/>
              <a:pathLst>
                <a:path w="1849120" h="998220">
                  <a:moveTo>
                    <a:pt x="1319276" y="213360"/>
                  </a:moveTo>
                  <a:lnTo>
                    <a:pt x="1319022" y="213995"/>
                  </a:lnTo>
                  <a:lnTo>
                    <a:pt x="1318006" y="214757"/>
                  </a:lnTo>
                  <a:lnTo>
                    <a:pt x="1317625" y="214757"/>
                  </a:lnTo>
                  <a:lnTo>
                    <a:pt x="1319276" y="213233"/>
                  </a:lnTo>
                  <a:close/>
                  <a:moveTo>
                    <a:pt x="1677924" y="0"/>
                  </a:moveTo>
                  <a:cubicBezTo>
                    <a:pt x="1668526" y="0"/>
                    <a:pt x="1658747" y="508"/>
                    <a:pt x="1648714" y="1270"/>
                  </a:cubicBezTo>
                  <a:cubicBezTo>
                    <a:pt x="1401191" y="19685"/>
                    <a:pt x="1156589" y="56388"/>
                    <a:pt x="917321" y="123825"/>
                  </a:cubicBezTo>
                  <a:cubicBezTo>
                    <a:pt x="831723" y="147828"/>
                    <a:pt x="820674" y="178181"/>
                    <a:pt x="872109" y="250698"/>
                  </a:cubicBezTo>
                  <a:lnTo>
                    <a:pt x="893064" y="276479"/>
                  </a:lnTo>
                  <a:cubicBezTo>
                    <a:pt x="906907" y="294513"/>
                    <a:pt x="923925" y="303276"/>
                    <a:pt x="941451" y="303276"/>
                  </a:cubicBezTo>
                  <a:cubicBezTo>
                    <a:pt x="952754" y="303276"/>
                    <a:pt x="964184" y="299593"/>
                    <a:pt x="975233" y="292354"/>
                  </a:cubicBezTo>
                  <a:cubicBezTo>
                    <a:pt x="1002919" y="274193"/>
                    <a:pt x="1032764" y="270129"/>
                    <a:pt x="1062482" y="264160"/>
                  </a:cubicBezTo>
                  <a:lnTo>
                    <a:pt x="1291336" y="222377"/>
                  </a:lnTo>
                  <a:cubicBezTo>
                    <a:pt x="1295019" y="225171"/>
                    <a:pt x="1296924" y="228981"/>
                    <a:pt x="1297178" y="233680"/>
                  </a:cubicBezTo>
                  <a:cubicBezTo>
                    <a:pt x="1224407" y="271653"/>
                    <a:pt x="1152779" y="311912"/>
                    <a:pt x="1078738" y="346837"/>
                  </a:cubicBezTo>
                  <a:cubicBezTo>
                    <a:pt x="888746" y="436118"/>
                    <a:pt x="717804" y="561848"/>
                    <a:pt x="518160" y="634365"/>
                  </a:cubicBezTo>
                  <a:cubicBezTo>
                    <a:pt x="423291" y="668909"/>
                    <a:pt x="335026" y="723773"/>
                    <a:pt x="247650" y="775843"/>
                  </a:cubicBezTo>
                  <a:cubicBezTo>
                    <a:pt x="178816" y="816864"/>
                    <a:pt x="102362" y="842264"/>
                    <a:pt x="36449" y="887857"/>
                  </a:cubicBezTo>
                  <a:cubicBezTo>
                    <a:pt x="2794" y="910971"/>
                    <a:pt x="0" y="923290"/>
                    <a:pt x="34163" y="944245"/>
                  </a:cubicBezTo>
                  <a:cubicBezTo>
                    <a:pt x="78486" y="971423"/>
                    <a:pt x="123571" y="998220"/>
                    <a:pt x="171958" y="998220"/>
                  </a:cubicBezTo>
                  <a:cubicBezTo>
                    <a:pt x="198120" y="998220"/>
                    <a:pt x="225298" y="990346"/>
                    <a:pt x="253873" y="970534"/>
                  </a:cubicBezTo>
                  <a:lnTo>
                    <a:pt x="301498" y="946658"/>
                  </a:lnTo>
                  <a:cubicBezTo>
                    <a:pt x="447802" y="867537"/>
                    <a:pt x="597408" y="795147"/>
                    <a:pt x="746379" y="721614"/>
                  </a:cubicBezTo>
                  <a:lnTo>
                    <a:pt x="1228725" y="481838"/>
                  </a:lnTo>
                  <a:cubicBezTo>
                    <a:pt x="1282319" y="455168"/>
                    <a:pt x="1335151" y="426974"/>
                    <a:pt x="1393698" y="396875"/>
                  </a:cubicBezTo>
                  <a:lnTo>
                    <a:pt x="1393698" y="396875"/>
                  </a:lnTo>
                  <a:cubicBezTo>
                    <a:pt x="1388110" y="431038"/>
                    <a:pt x="1369568" y="448056"/>
                    <a:pt x="1356614" y="467995"/>
                  </a:cubicBezTo>
                  <a:cubicBezTo>
                    <a:pt x="1312926" y="535178"/>
                    <a:pt x="1279398" y="607441"/>
                    <a:pt x="1243457" y="678561"/>
                  </a:cubicBezTo>
                  <a:cubicBezTo>
                    <a:pt x="1188339" y="787273"/>
                    <a:pt x="1265682" y="869315"/>
                    <a:pt x="1332230" y="911733"/>
                  </a:cubicBezTo>
                  <a:cubicBezTo>
                    <a:pt x="1337564" y="915162"/>
                    <a:pt x="1342898" y="917448"/>
                    <a:pt x="1347724" y="917448"/>
                  </a:cubicBezTo>
                  <a:cubicBezTo>
                    <a:pt x="1354074" y="917448"/>
                    <a:pt x="1359281" y="913257"/>
                    <a:pt x="1361948" y="901954"/>
                  </a:cubicBezTo>
                  <a:cubicBezTo>
                    <a:pt x="1375664" y="842137"/>
                    <a:pt x="1413383" y="794385"/>
                    <a:pt x="1445133" y="744220"/>
                  </a:cubicBezTo>
                  <a:cubicBezTo>
                    <a:pt x="1536319" y="599948"/>
                    <a:pt x="1637538" y="462661"/>
                    <a:pt x="1738757" y="325501"/>
                  </a:cubicBezTo>
                  <a:lnTo>
                    <a:pt x="1818259" y="219202"/>
                  </a:lnTo>
                  <a:cubicBezTo>
                    <a:pt x="1840103" y="190627"/>
                    <a:pt x="1849120" y="165735"/>
                    <a:pt x="1824101" y="129921"/>
                  </a:cubicBezTo>
                  <a:cubicBezTo>
                    <a:pt x="1809369" y="108585"/>
                    <a:pt x="1783334" y="91440"/>
                    <a:pt x="1777619" y="71755"/>
                  </a:cubicBezTo>
                  <a:cubicBezTo>
                    <a:pt x="1760601" y="12446"/>
                    <a:pt x="1723517" y="0"/>
                    <a:pt x="1677924" y="0"/>
                  </a:cubicBezTo>
                  <a:close/>
                </a:path>
              </a:pathLst>
            </a:custGeom>
            <a:solidFill>
              <a:srgbClr val="0154A6"/>
            </a:solidFill>
          </p:spPr>
        </p:sp>
      </p:grpSp>
      <p:grpSp>
        <p:nvGrpSpPr>
          <p:cNvPr id="16" name="Group 16"/>
          <p:cNvGrpSpPr>
            <a:grpSpLocks noChangeAspect="1"/>
          </p:cNvGrpSpPr>
          <p:nvPr/>
        </p:nvGrpSpPr>
        <p:grpSpPr>
          <a:xfrm>
            <a:off x="6009706" y="4517357"/>
            <a:ext cx="992972" cy="514289"/>
            <a:chOff x="0" y="0"/>
            <a:chExt cx="1861833" cy="964286"/>
          </a:xfrm>
        </p:grpSpPr>
        <p:sp>
          <p:nvSpPr>
            <p:cNvPr id="17" name="Freeform 17"/>
            <p:cNvSpPr/>
            <p:nvPr/>
          </p:nvSpPr>
          <p:spPr>
            <a:xfrm>
              <a:off x="-3937" y="0"/>
              <a:ext cx="1886585" cy="964438"/>
            </a:xfrm>
            <a:custGeom>
              <a:avLst/>
              <a:gdLst/>
              <a:ahLst/>
              <a:cxnLst/>
              <a:rect l="l" t="t" r="r" b="b"/>
              <a:pathLst>
                <a:path w="1886585" h="964438">
                  <a:moveTo>
                    <a:pt x="1425702" y="447802"/>
                  </a:moveTo>
                  <a:lnTo>
                    <a:pt x="1427861" y="447929"/>
                  </a:lnTo>
                  <a:lnTo>
                    <a:pt x="1427226" y="448183"/>
                  </a:lnTo>
                  <a:lnTo>
                    <a:pt x="1425956" y="448056"/>
                  </a:lnTo>
                  <a:lnTo>
                    <a:pt x="1425702" y="447802"/>
                  </a:lnTo>
                  <a:close/>
                  <a:moveTo>
                    <a:pt x="25019" y="0"/>
                  </a:moveTo>
                  <a:cubicBezTo>
                    <a:pt x="4699" y="0"/>
                    <a:pt x="0" y="10922"/>
                    <a:pt x="6858" y="40767"/>
                  </a:cubicBezTo>
                  <a:cubicBezTo>
                    <a:pt x="24511" y="118872"/>
                    <a:pt x="44323" y="197485"/>
                    <a:pt x="141605" y="216154"/>
                  </a:cubicBezTo>
                  <a:lnTo>
                    <a:pt x="191897" y="233553"/>
                  </a:lnTo>
                  <a:cubicBezTo>
                    <a:pt x="350774" y="282829"/>
                    <a:pt x="507111" y="339090"/>
                    <a:pt x="663956" y="394081"/>
                  </a:cubicBezTo>
                  <a:lnTo>
                    <a:pt x="1172718" y="570992"/>
                  </a:lnTo>
                  <a:cubicBezTo>
                    <a:pt x="1229360" y="590677"/>
                    <a:pt x="1286383" y="608711"/>
                    <a:pt x="1348867" y="629539"/>
                  </a:cubicBezTo>
                  <a:cubicBezTo>
                    <a:pt x="1320546" y="649478"/>
                    <a:pt x="1295400" y="648081"/>
                    <a:pt x="1272159" y="652780"/>
                  </a:cubicBezTo>
                  <a:cubicBezTo>
                    <a:pt x="1193673" y="668528"/>
                    <a:pt x="1118616" y="695198"/>
                    <a:pt x="1042416" y="719201"/>
                  </a:cubicBezTo>
                  <a:cubicBezTo>
                    <a:pt x="926211" y="755904"/>
                    <a:pt x="921639" y="868426"/>
                    <a:pt x="937895" y="945642"/>
                  </a:cubicBezTo>
                  <a:cubicBezTo>
                    <a:pt x="940054" y="956056"/>
                    <a:pt x="944499" y="964438"/>
                    <a:pt x="953135" y="964438"/>
                  </a:cubicBezTo>
                  <a:cubicBezTo>
                    <a:pt x="956564" y="964438"/>
                    <a:pt x="960628" y="963168"/>
                    <a:pt x="965581" y="960120"/>
                  </a:cubicBezTo>
                  <a:cubicBezTo>
                    <a:pt x="1017905" y="928116"/>
                    <a:pt x="1078357" y="921639"/>
                    <a:pt x="1136523" y="909320"/>
                  </a:cubicBezTo>
                  <a:cubicBezTo>
                    <a:pt x="1303401" y="873506"/>
                    <a:pt x="1472311" y="849884"/>
                    <a:pt x="1641221" y="826262"/>
                  </a:cubicBezTo>
                  <a:lnTo>
                    <a:pt x="1772793" y="808736"/>
                  </a:lnTo>
                  <a:cubicBezTo>
                    <a:pt x="1808480" y="804418"/>
                    <a:pt x="1832610" y="793369"/>
                    <a:pt x="1840738" y="750443"/>
                  </a:cubicBezTo>
                  <a:cubicBezTo>
                    <a:pt x="1845564" y="725043"/>
                    <a:pt x="1839722" y="694436"/>
                    <a:pt x="1849755" y="676529"/>
                  </a:cubicBezTo>
                  <a:cubicBezTo>
                    <a:pt x="1886585" y="611886"/>
                    <a:pt x="1854200" y="573913"/>
                    <a:pt x="1809877" y="535051"/>
                  </a:cubicBezTo>
                  <a:cubicBezTo>
                    <a:pt x="1623568" y="370840"/>
                    <a:pt x="1426337" y="221869"/>
                    <a:pt x="1210691" y="97917"/>
                  </a:cubicBezTo>
                  <a:cubicBezTo>
                    <a:pt x="1182497" y="81661"/>
                    <a:pt x="1160780" y="73152"/>
                    <a:pt x="1143635" y="73152"/>
                  </a:cubicBezTo>
                  <a:cubicBezTo>
                    <a:pt x="1113917" y="73152"/>
                    <a:pt x="1098423" y="98806"/>
                    <a:pt x="1088390" y="154305"/>
                  </a:cubicBezTo>
                  <a:lnTo>
                    <a:pt x="1084707" y="187325"/>
                  </a:lnTo>
                  <a:cubicBezTo>
                    <a:pt x="1079500" y="224282"/>
                    <a:pt x="1097788" y="250063"/>
                    <a:pt x="1130808" y="257302"/>
                  </a:cubicBezTo>
                  <a:cubicBezTo>
                    <a:pt x="1163193" y="264287"/>
                    <a:pt x="1186942" y="282829"/>
                    <a:pt x="1211961" y="299974"/>
                  </a:cubicBezTo>
                  <a:lnTo>
                    <a:pt x="1401953" y="434213"/>
                  </a:lnTo>
                  <a:cubicBezTo>
                    <a:pt x="1402461" y="438785"/>
                    <a:pt x="1401191" y="442849"/>
                    <a:pt x="1398016" y="446278"/>
                  </a:cubicBezTo>
                  <a:cubicBezTo>
                    <a:pt x="1320038" y="420878"/>
                    <a:pt x="1241171" y="397891"/>
                    <a:pt x="1164463" y="369316"/>
                  </a:cubicBezTo>
                  <a:cubicBezTo>
                    <a:pt x="967740" y="295910"/>
                    <a:pt x="758444" y="261747"/>
                    <a:pt x="566928" y="169799"/>
                  </a:cubicBezTo>
                  <a:cubicBezTo>
                    <a:pt x="475742" y="126238"/>
                    <a:pt x="374904" y="101600"/>
                    <a:pt x="276479" y="75438"/>
                  </a:cubicBezTo>
                  <a:cubicBezTo>
                    <a:pt x="199136" y="54991"/>
                    <a:pt x="127381" y="18161"/>
                    <a:pt x="48768" y="2921"/>
                  </a:cubicBezTo>
                  <a:cubicBezTo>
                    <a:pt x="39243" y="1016"/>
                    <a:pt x="31369" y="0"/>
                    <a:pt x="25019" y="0"/>
                  </a:cubicBezTo>
                  <a:close/>
                </a:path>
              </a:pathLst>
            </a:custGeom>
            <a:solidFill>
              <a:srgbClr val="0154A6"/>
            </a:solidFill>
          </p:spPr>
        </p:sp>
      </p:grpSp>
      <p:sp>
        <p:nvSpPr>
          <p:cNvPr id="18" name="TextBox 18"/>
          <p:cNvSpPr txBox="1"/>
          <p:nvPr/>
        </p:nvSpPr>
        <p:spPr>
          <a:xfrm>
            <a:off x="1838498" y="412692"/>
            <a:ext cx="2753319" cy="706420"/>
          </a:xfrm>
          <a:prstGeom prst="rect">
            <a:avLst/>
          </a:prstGeom>
        </p:spPr>
        <p:txBody>
          <a:bodyPr lIns="0" tIns="0" rIns="0" bIns="0" rtlCol="0" anchor="t">
            <a:spAutoFit/>
          </a:bodyPr>
          <a:lstStyle/>
          <a:p>
            <a:pPr algn="l">
              <a:lnSpc>
                <a:spcPts val="5898"/>
              </a:lnSpc>
            </a:pPr>
            <a:r>
              <a:rPr lang="en-US" sz="4213">
                <a:solidFill>
                  <a:srgbClr val="0154A6"/>
                </a:solidFill>
                <a:latin typeface="Canva Sans Bold"/>
              </a:rPr>
              <a:t>Objective</a:t>
            </a:r>
          </a:p>
        </p:txBody>
      </p:sp>
      <p:sp>
        <p:nvSpPr>
          <p:cNvPr id="19" name="TextBox 19"/>
          <p:cNvSpPr txBox="1"/>
          <p:nvPr/>
        </p:nvSpPr>
        <p:spPr>
          <a:xfrm>
            <a:off x="4364886" y="3618929"/>
            <a:ext cx="1156406" cy="521762"/>
          </a:xfrm>
          <a:prstGeom prst="rect">
            <a:avLst/>
          </a:prstGeom>
        </p:spPr>
        <p:txBody>
          <a:bodyPr lIns="0" tIns="0" rIns="0" bIns="0" rtlCol="0" anchor="t">
            <a:spAutoFit/>
          </a:bodyPr>
          <a:lstStyle/>
          <a:p>
            <a:pPr algn="l">
              <a:lnSpc>
                <a:spcPts val="4128"/>
              </a:lnSpc>
            </a:pPr>
            <a:r>
              <a:rPr lang="en-US" sz="2949">
                <a:solidFill>
                  <a:srgbClr val="0154A6"/>
                </a:solidFill>
                <a:latin typeface="Canva Sans Bold"/>
              </a:rPr>
              <a:t>Model</a:t>
            </a:r>
          </a:p>
        </p:txBody>
      </p:sp>
      <p:sp>
        <p:nvSpPr>
          <p:cNvPr id="20" name="Freeform 20"/>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10"/>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16834"/>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grpSp>
        <p:nvGrpSpPr>
          <p:cNvPr id="5" name="Group 5"/>
          <p:cNvGrpSpPr/>
          <p:nvPr/>
        </p:nvGrpSpPr>
        <p:grpSpPr>
          <a:xfrm>
            <a:off x="636801" y="2625578"/>
            <a:ext cx="2746326" cy="854901"/>
            <a:chOff x="0" y="0"/>
            <a:chExt cx="6865814" cy="2137252"/>
          </a:xfrm>
        </p:grpSpPr>
        <p:sp>
          <p:nvSpPr>
            <p:cNvPr id="6" name="Freeform 6"/>
            <p:cNvSpPr/>
            <p:nvPr/>
          </p:nvSpPr>
          <p:spPr>
            <a:xfrm>
              <a:off x="12700" y="12700"/>
              <a:ext cx="6840347" cy="2111883"/>
            </a:xfrm>
            <a:custGeom>
              <a:avLst/>
              <a:gdLst/>
              <a:ahLst/>
              <a:cxnLst/>
              <a:rect l="l" t="t" r="r" b="b"/>
              <a:pathLst>
                <a:path w="6840347" h="2111883">
                  <a:moveTo>
                    <a:pt x="0" y="351917"/>
                  </a:moveTo>
                  <a:cubicBezTo>
                    <a:pt x="0" y="157607"/>
                    <a:pt x="158877" y="0"/>
                    <a:pt x="354838" y="0"/>
                  </a:cubicBezTo>
                  <a:lnTo>
                    <a:pt x="6485509" y="0"/>
                  </a:lnTo>
                  <a:cubicBezTo>
                    <a:pt x="6681470" y="0"/>
                    <a:pt x="6840347" y="157607"/>
                    <a:pt x="6840347" y="351917"/>
                  </a:cubicBezTo>
                  <a:lnTo>
                    <a:pt x="6840347" y="1759839"/>
                  </a:lnTo>
                  <a:cubicBezTo>
                    <a:pt x="6840347" y="1954276"/>
                    <a:pt x="6681470" y="2111756"/>
                    <a:pt x="6485509" y="2111756"/>
                  </a:cubicBezTo>
                  <a:lnTo>
                    <a:pt x="354838" y="2111756"/>
                  </a:lnTo>
                  <a:cubicBezTo>
                    <a:pt x="158877" y="2111883"/>
                    <a:pt x="0" y="1954276"/>
                    <a:pt x="0" y="1759839"/>
                  </a:cubicBezTo>
                  <a:close/>
                </a:path>
              </a:pathLst>
            </a:custGeom>
            <a:solidFill>
              <a:srgbClr val="FFC10D"/>
            </a:solidFill>
          </p:spPr>
        </p:sp>
        <p:sp>
          <p:nvSpPr>
            <p:cNvPr id="7" name="Freeform 7"/>
            <p:cNvSpPr/>
            <p:nvPr/>
          </p:nvSpPr>
          <p:spPr>
            <a:xfrm>
              <a:off x="0" y="0"/>
              <a:ext cx="6865747" cy="2137283"/>
            </a:xfrm>
            <a:custGeom>
              <a:avLst/>
              <a:gdLst/>
              <a:ahLst/>
              <a:cxnLst/>
              <a:rect l="l" t="t" r="r" b="b"/>
              <a:pathLst>
                <a:path w="6865747" h="2137283">
                  <a:moveTo>
                    <a:pt x="0" y="364617"/>
                  </a:moveTo>
                  <a:cubicBezTo>
                    <a:pt x="0" y="163195"/>
                    <a:pt x="164719" y="0"/>
                    <a:pt x="367538" y="0"/>
                  </a:cubicBezTo>
                  <a:lnTo>
                    <a:pt x="6498209" y="0"/>
                  </a:lnTo>
                  <a:lnTo>
                    <a:pt x="6498209" y="12700"/>
                  </a:lnTo>
                  <a:lnTo>
                    <a:pt x="6498209" y="0"/>
                  </a:lnTo>
                  <a:cubicBezTo>
                    <a:pt x="6701155" y="0"/>
                    <a:pt x="6865747" y="163195"/>
                    <a:pt x="6865747" y="364617"/>
                  </a:cubicBezTo>
                  <a:lnTo>
                    <a:pt x="6853047" y="364617"/>
                  </a:lnTo>
                  <a:lnTo>
                    <a:pt x="6865747" y="364617"/>
                  </a:lnTo>
                  <a:lnTo>
                    <a:pt x="6865747" y="1772539"/>
                  </a:lnTo>
                  <a:lnTo>
                    <a:pt x="6853047" y="1772539"/>
                  </a:lnTo>
                  <a:lnTo>
                    <a:pt x="6865747" y="1772539"/>
                  </a:lnTo>
                  <a:cubicBezTo>
                    <a:pt x="6865747" y="1974088"/>
                    <a:pt x="6701028" y="2137156"/>
                    <a:pt x="6498209" y="2137156"/>
                  </a:cubicBezTo>
                  <a:lnTo>
                    <a:pt x="6498209" y="2124456"/>
                  </a:lnTo>
                  <a:lnTo>
                    <a:pt x="6498209" y="2137156"/>
                  </a:lnTo>
                  <a:lnTo>
                    <a:pt x="367538" y="2137156"/>
                  </a:lnTo>
                  <a:lnTo>
                    <a:pt x="367538" y="2124456"/>
                  </a:lnTo>
                  <a:lnTo>
                    <a:pt x="367538" y="2137156"/>
                  </a:lnTo>
                  <a:cubicBezTo>
                    <a:pt x="164719" y="2137283"/>
                    <a:pt x="0" y="1974088"/>
                    <a:pt x="0" y="1772539"/>
                  </a:cubicBezTo>
                  <a:lnTo>
                    <a:pt x="0" y="364617"/>
                  </a:lnTo>
                  <a:lnTo>
                    <a:pt x="12700" y="364617"/>
                  </a:lnTo>
                  <a:lnTo>
                    <a:pt x="0" y="364617"/>
                  </a:lnTo>
                  <a:moveTo>
                    <a:pt x="25400" y="364617"/>
                  </a:moveTo>
                  <a:lnTo>
                    <a:pt x="25400" y="1772539"/>
                  </a:lnTo>
                  <a:lnTo>
                    <a:pt x="12700" y="1772539"/>
                  </a:lnTo>
                  <a:lnTo>
                    <a:pt x="25400" y="1772539"/>
                  </a:lnTo>
                  <a:cubicBezTo>
                    <a:pt x="25400" y="1959864"/>
                    <a:pt x="178562" y="2111756"/>
                    <a:pt x="367538" y="2111756"/>
                  </a:cubicBezTo>
                  <a:lnTo>
                    <a:pt x="6498209" y="2111756"/>
                  </a:lnTo>
                  <a:cubicBezTo>
                    <a:pt x="6687312" y="2111756"/>
                    <a:pt x="6840347" y="1959737"/>
                    <a:pt x="6840347" y="1772539"/>
                  </a:cubicBezTo>
                  <a:lnTo>
                    <a:pt x="6840347" y="364617"/>
                  </a:lnTo>
                  <a:cubicBezTo>
                    <a:pt x="6840474" y="177419"/>
                    <a:pt x="6687312" y="25400"/>
                    <a:pt x="6498209" y="25400"/>
                  </a:cubicBezTo>
                  <a:lnTo>
                    <a:pt x="367538" y="25400"/>
                  </a:lnTo>
                  <a:lnTo>
                    <a:pt x="367538" y="12700"/>
                  </a:lnTo>
                  <a:lnTo>
                    <a:pt x="367538" y="25400"/>
                  </a:lnTo>
                  <a:cubicBezTo>
                    <a:pt x="178562" y="25400"/>
                    <a:pt x="25400" y="177419"/>
                    <a:pt x="25400" y="364617"/>
                  </a:cubicBezTo>
                  <a:close/>
                </a:path>
              </a:pathLst>
            </a:custGeom>
            <a:solidFill>
              <a:srgbClr val="0054A6"/>
            </a:solidFill>
          </p:spPr>
        </p:sp>
      </p:grpSp>
      <p:grpSp>
        <p:nvGrpSpPr>
          <p:cNvPr id="8" name="Group 8"/>
          <p:cNvGrpSpPr/>
          <p:nvPr/>
        </p:nvGrpSpPr>
        <p:grpSpPr>
          <a:xfrm>
            <a:off x="649067" y="3847126"/>
            <a:ext cx="2746326" cy="681417"/>
            <a:chOff x="0" y="0"/>
            <a:chExt cx="6865814" cy="1703542"/>
          </a:xfrm>
        </p:grpSpPr>
        <p:sp>
          <p:nvSpPr>
            <p:cNvPr id="9" name="Freeform 9"/>
            <p:cNvSpPr/>
            <p:nvPr/>
          </p:nvSpPr>
          <p:spPr>
            <a:xfrm>
              <a:off x="12700" y="12700"/>
              <a:ext cx="6840348" cy="1678178"/>
            </a:xfrm>
            <a:custGeom>
              <a:avLst/>
              <a:gdLst/>
              <a:ahLst/>
              <a:cxnLst/>
              <a:rect l="l" t="t" r="r" b="b"/>
              <a:pathLst>
                <a:path w="6840348" h="1678178">
                  <a:moveTo>
                    <a:pt x="0" y="279654"/>
                  </a:moveTo>
                  <a:cubicBezTo>
                    <a:pt x="0" y="125222"/>
                    <a:pt x="126619" y="0"/>
                    <a:pt x="282829" y="0"/>
                  </a:cubicBezTo>
                  <a:lnTo>
                    <a:pt x="6557518" y="0"/>
                  </a:lnTo>
                  <a:cubicBezTo>
                    <a:pt x="6713728" y="0"/>
                    <a:pt x="6840348" y="125222"/>
                    <a:pt x="6840348" y="279654"/>
                  </a:cubicBezTo>
                  <a:lnTo>
                    <a:pt x="6840348" y="1398397"/>
                  </a:lnTo>
                  <a:cubicBezTo>
                    <a:pt x="6840348" y="1552829"/>
                    <a:pt x="6713728" y="1678051"/>
                    <a:pt x="6557518" y="1678051"/>
                  </a:cubicBezTo>
                  <a:lnTo>
                    <a:pt x="282829" y="1678051"/>
                  </a:lnTo>
                  <a:cubicBezTo>
                    <a:pt x="126619" y="1678178"/>
                    <a:pt x="0" y="1552956"/>
                    <a:pt x="0" y="1398397"/>
                  </a:cubicBezTo>
                  <a:close/>
                </a:path>
              </a:pathLst>
            </a:custGeom>
            <a:solidFill>
              <a:srgbClr val="FFC10D"/>
            </a:solidFill>
          </p:spPr>
        </p:sp>
        <p:sp>
          <p:nvSpPr>
            <p:cNvPr id="10" name="Freeform 10"/>
            <p:cNvSpPr/>
            <p:nvPr/>
          </p:nvSpPr>
          <p:spPr>
            <a:xfrm>
              <a:off x="0" y="0"/>
              <a:ext cx="6865748" cy="1703578"/>
            </a:xfrm>
            <a:custGeom>
              <a:avLst/>
              <a:gdLst/>
              <a:ahLst/>
              <a:cxnLst/>
              <a:rect l="l" t="t" r="r" b="b"/>
              <a:pathLst>
                <a:path w="6865748" h="1703578">
                  <a:moveTo>
                    <a:pt x="0" y="292354"/>
                  </a:moveTo>
                  <a:cubicBezTo>
                    <a:pt x="0" y="130810"/>
                    <a:pt x="132461" y="0"/>
                    <a:pt x="295529" y="0"/>
                  </a:cubicBezTo>
                  <a:lnTo>
                    <a:pt x="6570218" y="0"/>
                  </a:lnTo>
                  <a:lnTo>
                    <a:pt x="6570218" y="12700"/>
                  </a:lnTo>
                  <a:lnTo>
                    <a:pt x="6570218" y="0"/>
                  </a:lnTo>
                  <a:cubicBezTo>
                    <a:pt x="6733287" y="0"/>
                    <a:pt x="6865748" y="130810"/>
                    <a:pt x="6865748" y="292354"/>
                  </a:cubicBezTo>
                  <a:lnTo>
                    <a:pt x="6853048" y="292354"/>
                  </a:lnTo>
                  <a:lnTo>
                    <a:pt x="6865748" y="292354"/>
                  </a:lnTo>
                  <a:lnTo>
                    <a:pt x="6865748" y="1411097"/>
                  </a:lnTo>
                  <a:lnTo>
                    <a:pt x="6853048" y="1411097"/>
                  </a:lnTo>
                  <a:lnTo>
                    <a:pt x="6865748" y="1411097"/>
                  </a:lnTo>
                  <a:cubicBezTo>
                    <a:pt x="6865748" y="1572768"/>
                    <a:pt x="6733287" y="1703451"/>
                    <a:pt x="6570218" y="1703451"/>
                  </a:cubicBezTo>
                  <a:lnTo>
                    <a:pt x="6570218" y="1690751"/>
                  </a:lnTo>
                  <a:lnTo>
                    <a:pt x="6570218" y="1703451"/>
                  </a:lnTo>
                  <a:lnTo>
                    <a:pt x="295529" y="1703451"/>
                  </a:lnTo>
                  <a:lnTo>
                    <a:pt x="295529" y="1690751"/>
                  </a:lnTo>
                  <a:lnTo>
                    <a:pt x="295529" y="1703451"/>
                  </a:lnTo>
                  <a:cubicBezTo>
                    <a:pt x="132461" y="1703578"/>
                    <a:pt x="0" y="1572768"/>
                    <a:pt x="0" y="1411097"/>
                  </a:cubicBezTo>
                  <a:lnTo>
                    <a:pt x="0" y="292354"/>
                  </a:lnTo>
                  <a:lnTo>
                    <a:pt x="12700" y="292354"/>
                  </a:lnTo>
                  <a:lnTo>
                    <a:pt x="0" y="292354"/>
                  </a:lnTo>
                  <a:moveTo>
                    <a:pt x="25400" y="292354"/>
                  </a:moveTo>
                  <a:lnTo>
                    <a:pt x="25400" y="1411097"/>
                  </a:lnTo>
                  <a:lnTo>
                    <a:pt x="12700" y="1411097"/>
                  </a:lnTo>
                  <a:lnTo>
                    <a:pt x="25400" y="1411097"/>
                  </a:lnTo>
                  <a:cubicBezTo>
                    <a:pt x="25400" y="1558417"/>
                    <a:pt x="146177" y="1678051"/>
                    <a:pt x="295529" y="1678051"/>
                  </a:cubicBezTo>
                  <a:lnTo>
                    <a:pt x="6570218" y="1678051"/>
                  </a:lnTo>
                  <a:cubicBezTo>
                    <a:pt x="6719570" y="1678051"/>
                    <a:pt x="6840348" y="1558417"/>
                    <a:pt x="6840348" y="1411097"/>
                  </a:cubicBezTo>
                  <a:lnTo>
                    <a:pt x="6840348" y="292354"/>
                  </a:lnTo>
                  <a:cubicBezTo>
                    <a:pt x="6840474" y="145034"/>
                    <a:pt x="6719570" y="25400"/>
                    <a:pt x="6570218" y="25400"/>
                  </a:cubicBezTo>
                  <a:lnTo>
                    <a:pt x="295529" y="25400"/>
                  </a:lnTo>
                  <a:lnTo>
                    <a:pt x="295529" y="12700"/>
                  </a:lnTo>
                  <a:lnTo>
                    <a:pt x="295529" y="25400"/>
                  </a:lnTo>
                  <a:cubicBezTo>
                    <a:pt x="146177" y="25400"/>
                    <a:pt x="25400" y="145034"/>
                    <a:pt x="25400" y="292354"/>
                  </a:cubicBezTo>
                  <a:close/>
                </a:path>
              </a:pathLst>
            </a:custGeom>
            <a:solidFill>
              <a:srgbClr val="4472C4"/>
            </a:solidFill>
          </p:spPr>
        </p:sp>
      </p:grpSp>
      <p:grpSp>
        <p:nvGrpSpPr>
          <p:cNvPr id="11" name="Group 11"/>
          <p:cNvGrpSpPr/>
          <p:nvPr/>
        </p:nvGrpSpPr>
        <p:grpSpPr>
          <a:xfrm>
            <a:off x="632383" y="5001221"/>
            <a:ext cx="2746326" cy="757719"/>
            <a:chOff x="0" y="0"/>
            <a:chExt cx="6865814" cy="1894298"/>
          </a:xfrm>
        </p:grpSpPr>
        <p:sp>
          <p:nvSpPr>
            <p:cNvPr id="12" name="Freeform 12"/>
            <p:cNvSpPr/>
            <p:nvPr/>
          </p:nvSpPr>
          <p:spPr>
            <a:xfrm>
              <a:off x="12700" y="12700"/>
              <a:ext cx="6840474" cy="1868932"/>
            </a:xfrm>
            <a:custGeom>
              <a:avLst/>
              <a:gdLst/>
              <a:ahLst/>
              <a:cxnLst/>
              <a:rect l="l" t="t" r="r" b="b"/>
              <a:pathLst>
                <a:path w="6840474" h="1868932">
                  <a:moveTo>
                    <a:pt x="0" y="311531"/>
                  </a:moveTo>
                  <a:cubicBezTo>
                    <a:pt x="0" y="139446"/>
                    <a:pt x="140843" y="0"/>
                    <a:pt x="314579" y="0"/>
                  </a:cubicBezTo>
                  <a:lnTo>
                    <a:pt x="6525895" y="0"/>
                  </a:lnTo>
                  <a:cubicBezTo>
                    <a:pt x="6699631" y="0"/>
                    <a:pt x="6840474" y="139446"/>
                    <a:pt x="6840474" y="311531"/>
                  </a:cubicBezTo>
                  <a:lnTo>
                    <a:pt x="6840474" y="1557401"/>
                  </a:lnTo>
                  <a:cubicBezTo>
                    <a:pt x="6840474" y="1729486"/>
                    <a:pt x="6699631" y="1868932"/>
                    <a:pt x="6525895" y="1868932"/>
                  </a:cubicBezTo>
                  <a:lnTo>
                    <a:pt x="314579" y="1868932"/>
                  </a:lnTo>
                  <a:cubicBezTo>
                    <a:pt x="140843" y="1868932"/>
                    <a:pt x="0" y="1729486"/>
                    <a:pt x="0" y="1557401"/>
                  </a:cubicBezTo>
                  <a:close/>
                </a:path>
              </a:pathLst>
            </a:custGeom>
            <a:solidFill>
              <a:srgbClr val="FFC10D"/>
            </a:solidFill>
          </p:spPr>
        </p:sp>
        <p:sp>
          <p:nvSpPr>
            <p:cNvPr id="13" name="Freeform 13"/>
            <p:cNvSpPr/>
            <p:nvPr/>
          </p:nvSpPr>
          <p:spPr>
            <a:xfrm>
              <a:off x="0" y="0"/>
              <a:ext cx="6865874" cy="1894332"/>
            </a:xfrm>
            <a:custGeom>
              <a:avLst/>
              <a:gdLst/>
              <a:ahLst/>
              <a:cxnLst/>
              <a:rect l="l" t="t" r="r" b="b"/>
              <a:pathLst>
                <a:path w="6865874" h="1894332">
                  <a:moveTo>
                    <a:pt x="0" y="324231"/>
                  </a:moveTo>
                  <a:cubicBezTo>
                    <a:pt x="0" y="145034"/>
                    <a:pt x="146685" y="0"/>
                    <a:pt x="327279" y="0"/>
                  </a:cubicBezTo>
                  <a:lnTo>
                    <a:pt x="6538595" y="0"/>
                  </a:lnTo>
                  <a:lnTo>
                    <a:pt x="6538595" y="12700"/>
                  </a:lnTo>
                  <a:lnTo>
                    <a:pt x="6538595" y="0"/>
                  </a:lnTo>
                  <a:cubicBezTo>
                    <a:pt x="6719188" y="0"/>
                    <a:pt x="6865874" y="145034"/>
                    <a:pt x="6865874" y="324231"/>
                  </a:cubicBezTo>
                  <a:lnTo>
                    <a:pt x="6853174" y="324231"/>
                  </a:lnTo>
                  <a:lnTo>
                    <a:pt x="6865874" y="324231"/>
                  </a:lnTo>
                  <a:lnTo>
                    <a:pt x="6865874" y="1570101"/>
                  </a:lnTo>
                  <a:lnTo>
                    <a:pt x="6853174" y="1570101"/>
                  </a:lnTo>
                  <a:lnTo>
                    <a:pt x="6865874" y="1570101"/>
                  </a:lnTo>
                  <a:cubicBezTo>
                    <a:pt x="6865874" y="1749298"/>
                    <a:pt x="6719188" y="1894332"/>
                    <a:pt x="6538595" y="1894332"/>
                  </a:cubicBezTo>
                  <a:lnTo>
                    <a:pt x="6538595" y="1881632"/>
                  </a:lnTo>
                  <a:lnTo>
                    <a:pt x="6538595" y="1894332"/>
                  </a:lnTo>
                  <a:lnTo>
                    <a:pt x="327279" y="1894332"/>
                  </a:lnTo>
                  <a:lnTo>
                    <a:pt x="327279" y="1881632"/>
                  </a:lnTo>
                  <a:lnTo>
                    <a:pt x="327279" y="1894332"/>
                  </a:lnTo>
                  <a:cubicBezTo>
                    <a:pt x="146685" y="1894332"/>
                    <a:pt x="0" y="1749298"/>
                    <a:pt x="0" y="1570101"/>
                  </a:cubicBezTo>
                  <a:lnTo>
                    <a:pt x="0" y="324231"/>
                  </a:lnTo>
                  <a:lnTo>
                    <a:pt x="12700" y="324231"/>
                  </a:lnTo>
                  <a:lnTo>
                    <a:pt x="0" y="324231"/>
                  </a:lnTo>
                  <a:moveTo>
                    <a:pt x="25400" y="324231"/>
                  </a:moveTo>
                  <a:lnTo>
                    <a:pt x="25400" y="1570101"/>
                  </a:lnTo>
                  <a:lnTo>
                    <a:pt x="12700" y="1570101"/>
                  </a:lnTo>
                  <a:lnTo>
                    <a:pt x="25400" y="1570101"/>
                  </a:lnTo>
                  <a:cubicBezTo>
                    <a:pt x="25400" y="1734947"/>
                    <a:pt x="160401" y="1868932"/>
                    <a:pt x="327279" y="1868932"/>
                  </a:cubicBezTo>
                  <a:lnTo>
                    <a:pt x="6538595" y="1868932"/>
                  </a:lnTo>
                  <a:cubicBezTo>
                    <a:pt x="6705473" y="1868932"/>
                    <a:pt x="6840474" y="1735074"/>
                    <a:pt x="6840474" y="1570101"/>
                  </a:cubicBezTo>
                  <a:lnTo>
                    <a:pt x="6840474" y="324231"/>
                  </a:lnTo>
                  <a:cubicBezTo>
                    <a:pt x="6840474" y="159258"/>
                    <a:pt x="6705346" y="25400"/>
                    <a:pt x="6538595" y="25400"/>
                  </a:cubicBezTo>
                  <a:lnTo>
                    <a:pt x="327279" y="25400"/>
                  </a:lnTo>
                  <a:lnTo>
                    <a:pt x="327279" y="12700"/>
                  </a:lnTo>
                  <a:lnTo>
                    <a:pt x="327279" y="25400"/>
                  </a:lnTo>
                  <a:cubicBezTo>
                    <a:pt x="160401" y="25400"/>
                    <a:pt x="25400" y="159258"/>
                    <a:pt x="25400" y="324231"/>
                  </a:cubicBezTo>
                  <a:close/>
                </a:path>
              </a:pathLst>
            </a:custGeom>
            <a:solidFill>
              <a:srgbClr val="0154A6"/>
            </a:solidFill>
          </p:spPr>
        </p:sp>
      </p:grpSp>
      <p:sp>
        <p:nvSpPr>
          <p:cNvPr id="14" name="TextBox 14"/>
          <p:cNvSpPr txBox="1"/>
          <p:nvPr/>
        </p:nvSpPr>
        <p:spPr>
          <a:xfrm>
            <a:off x="1707254" y="489985"/>
            <a:ext cx="5314406" cy="638175"/>
          </a:xfrm>
          <a:prstGeom prst="rect">
            <a:avLst/>
          </a:prstGeom>
        </p:spPr>
        <p:txBody>
          <a:bodyPr lIns="0" tIns="0" rIns="0" bIns="0" rtlCol="0" anchor="t">
            <a:spAutoFit/>
          </a:bodyPr>
          <a:lstStyle/>
          <a:p>
            <a:pPr algn="l">
              <a:lnSpc>
                <a:spcPts val="5039"/>
              </a:lnSpc>
            </a:pPr>
            <a:r>
              <a:rPr lang="en-US" sz="4199" spc="7">
                <a:solidFill>
                  <a:srgbClr val="4472C4"/>
                </a:solidFill>
                <a:latin typeface="Canva Sans Bold"/>
              </a:rPr>
              <a:t>ABSTRACT</a:t>
            </a:r>
          </a:p>
        </p:txBody>
      </p:sp>
      <p:sp>
        <p:nvSpPr>
          <p:cNvPr id="15" name="TextBox 15"/>
          <p:cNvSpPr txBox="1"/>
          <p:nvPr/>
        </p:nvSpPr>
        <p:spPr>
          <a:xfrm>
            <a:off x="856487" y="2714891"/>
            <a:ext cx="2366654" cy="666750"/>
          </a:xfrm>
          <a:prstGeom prst="rect">
            <a:avLst/>
          </a:prstGeom>
        </p:spPr>
        <p:txBody>
          <a:bodyPr lIns="0" tIns="0" rIns="0" bIns="0" rtlCol="0" anchor="t">
            <a:spAutoFit/>
          </a:bodyPr>
          <a:lstStyle/>
          <a:p>
            <a:pPr algn="ctr">
              <a:lnSpc>
                <a:spcPts val="1727"/>
              </a:lnSpc>
            </a:pPr>
            <a:r>
              <a:rPr lang="en-US" sz="1439">
                <a:solidFill>
                  <a:srgbClr val="0154A6"/>
                </a:solidFill>
                <a:latin typeface="Arimo Bold"/>
              </a:rPr>
              <a:t>Communication Challenges for Hearing-Impaired Individuals:</a:t>
            </a:r>
          </a:p>
        </p:txBody>
      </p:sp>
      <p:sp>
        <p:nvSpPr>
          <p:cNvPr id="16" name="TextBox 16"/>
          <p:cNvSpPr txBox="1"/>
          <p:nvPr/>
        </p:nvSpPr>
        <p:spPr>
          <a:xfrm>
            <a:off x="779115" y="3926498"/>
            <a:ext cx="2444026" cy="447675"/>
          </a:xfrm>
          <a:prstGeom prst="rect">
            <a:avLst/>
          </a:prstGeom>
        </p:spPr>
        <p:txBody>
          <a:bodyPr lIns="0" tIns="0" rIns="0" bIns="0" rtlCol="0" anchor="t">
            <a:spAutoFit/>
          </a:bodyPr>
          <a:lstStyle/>
          <a:p>
            <a:pPr algn="ctr">
              <a:lnSpc>
                <a:spcPts val="1727"/>
              </a:lnSpc>
            </a:pPr>
            <a:r>
              <a:rPr lang="en-US" sz="1439">
                <a:solidFill>
                  <a:srgbClr val="0154A6"/>
                </a:solidFill>
                <a:latin typeface="Arimo Bold"/>
              </a:rPr>
              <a:t>Development of Real-Time Web Application:</a:t>
            </a:r>
          </a:p>
        </p:txBody>
      </p:sp>
      <p:sp>
        <p:nvSpPr>
          <p:cNvPr id="17" name="TextBox 17"/>
          <p:cNvSpPr txBox="1"/>
          <p:nvPr/>
        </p:nvSpPr>
        <p:spPr>
          <a:xfrm>
            <a:off x="731520" y="5041943"/>
            <a:ext cx="2371344" cy="666750"/>
          </a:xfrm>
          <a:prstGeom prst="rect">
            <a:avLst/>
          </a:prstGeom>
        </p:spPr>
        <p:txBody>
          <a:bodyPr lIns="0" tIns="0" rIns="0" bIns="0" rtlCol="0" anchor="t">
            <a:spAutoFit/>
          </a:bodyPr>
          <a:lstStyle/>
          <a:p>
            <a:pPr algn="ctr">
              <a:lnSpc>
                <a:spcPts val="1727"/>
              </a:lnSpc>
            </a:pPr>
            <a:r>
              <a:rPr lang="en-US" sz="1439">
                <a:solidFill>
                  <a:srgbClr val="0154A6"/>
                </a:solidFill>
                <a:latin typeface="Arimo Bold"/>
              </a:rPr>
              <a:t>Empowering Deaf Community Through Innovation:</a:t>
            </a:r>
          </a:p>
        </p:txBody>
      </p:sp>
      <p:sp>
        <p:nvSpPr>
          <p:cNvPr id="18" name="TextBox 18"/>
          <p:cNvSpPr txBox="1"/>
          <p:nvPr/>
        </p:nvSpPr>
        <p:spPr>
          <a:xfrm>
            <a:off x="3889248" y="2572016"/>
            <a:ext cx="5417000" cy="809625"/>
          </a:xfrm>
          <a:prstGeom prst="rect">
            <a:avLst/>
          </a:prstGeom>
        </p:spPr>
        <p:txBody>
          <a:bodyPr lIns="0" tIns="0" rIns="0" bIns="0" rtlCol="0" anchor="t">
            <a:spAutoFit/>
          </a:bodyPr>
          <a:lstStyle/>
          <a:p>
            <a:pPr algn="l">
              <a:lnSpc>
                <a:spcPts val="1608"/>
              </a:lnSpc>
            </a:pPr>
            <a:r>
              <a:rPr lang="en-US" sz="1340">
                <a:solidFill>
                  <a:srgbClr val="374151"/>
                </a:solidFill>
                <a:latin typeface="Canva Sans Bold"/>
              </a:rPr>
              <a:t>Individuals with hearing impairments face daily communication challenges, leading to social exclusion and limited access to information. Recognizing this issue as a significant barrier, the project aims to address and overcome these challenges.</a:t>
            </a:r>
          </a:p>
        </p:txBody>
      </p:sp>
      <p:sp>
        <p:nvSpPr>
          <p:cNvPr id="19" name="TextBox 19"/>
          <p:cNvSpPr txBox="1"/>
          <p:nvPr/>
        </p:nvSpPr>
        <p:spPr>
          <a:xfrm>
            <a:off x="3889248" y="3737704"/>
            <a:ext cx="5628014" cy="895350"/>
          </a:xfrm>
          <a:prstGeom prst="rect">
            <a:avLst/>
          </a:prstGeom>
        </p:spPr>
        <p:txBody>
          <a:bodyPr lIns="0" tIns="0" rIns="0" bIns="0" rtlCol="0" anchor="t">
            <a:spAutoFit/>
          </a:bodyPr>
          <a:lstStyle/>
          <a:p>
            <a:pPr algn="l">
              <a:lnSpc>
                <a:spcPts val="1488"/>
              </a:lnSpc>
            </a:pPr>
            <a:r>
              <a:rPr lang="en-US" sz="1240">
                <a:solidFill>
                  <a:srgbClr val="374151"/>
                </a:solidFill>
                <a:latin typeface="Canva Sans Bold"/>
              </a:rPr>
              <a:t>The project focuses on the development of a real-time web application. By integrating computer vision and machine learning, the application will detect and transcribe sign language gestures. The ultimate goal is to provide the deaf community with instant text translation, facilitating seamless communication in real-world scenarios.</a:t>
            </a:r>
          </a:p>
        </p:txBody>
      </p:sp>
      <p:sp>
        <p:nvSpPr>
          <p:cNvPr id="20" name="TextBox 20"/>
          <p:cNvSpPr txBox="1"/>
          <p:nvPr/>
        </p:nvSpPr>
        <p:spPr>
          <a:xfrm>
            <a:off x="3889248" y="5051468"/>
            <a:ext cx="5494372" cy="657225"/>
          </a:xfrm>
          <a:prstGeom prst="rect">
            <a:avLst/>
          </a:prstGeom>
        </p:spPr>
        <p:txBody>
          <a:bodyPr lIns="0" tIns="0" rIns="0" bIns="0" rtlCol="0" anchor="t">
            <a:spAutoFit/>
          </a:bodyPr>
          <a:lstStyle/>
          <a:p>
            <a:pPr algn="l">
              <a:lnSpc>
                <a:spcPts val="1727"/>
              </a:lnSpc>
            </a:pPr>
            <a:r>
              <a:rPr lang="en-US" sz="1439">
                <a:solidFill>
                  <a:srgbClr val="374151"/>
                </a:solidFill>
                <a:latin typeface="Canva Sans Bold"/>
              </a:rPr>
              <a:t>Through the deployment of innovative technologies, such as computer vision and machine learning, the project seeks to empower the deaf community.</a:t>
            </a:r>
          </a:p>
        </p:txBody>
      </p:sp>
      <p:sp>
        <p:nvSpPr>
          <p:cNvPr id="21" name="Freeform 21"/>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5" name="TextBox 5"/>
          <p:cNvSpPr txBox="1"/>
          <p:nvPr/>
        </p:nvSpPr>
        <p:spPr>
          <a:xfrm>
            <a:off x="0" y="1815269"/>
            <a:ext cx="9753600" cy="4677899"/>
          </a:xfrm>
          <a:prstGeom prst="rect">
            <a:avLst/>
          </a:prstGeom>
        </p:spPr>
        <p:txBody>
          <a:bodyPr lIns="0" tIns="0" rIns="0" bIns="0" rtlCol="0" anchor="t">
            <a:spAutoFit/>
          </a:bodyPr>
          <a:lstStyle/>
          <a:p>
            <a:pPr marL="325092" lvl="1" indent="-162546">
              <a:lnSpc>
                <a:spcPts val="2108"/>
              </a:lnSpc>
              <a:buFont typeface="Arial"/>
              <a:buChar char="•"/>
            </a:pPr>
            <a:r>
              <a:rPr lang="en-US" sz="1505" dirty="0">
                <a:solidFill>
                  <a:srgbClr val="0154A6"/>
                </a:solidFill>
                <a:latin typeface="Canva Sans Bold"/>
              </a:rPr>
              <a:t>Education Platforms for the Deaf:</a:t>
            </a:r>
            <a:r>
              <a:rPr lang="en-US" sz="1505" dirty="0">
                <a:solidFill>
                  <a:srgbClr val="000000"/>
                </a:solidFill>
                <a:latin typeface="Canva Sans Bold"/>
              </a:rPr>
              <a:t> Integrate the sign language recognition technology into online education platforms. This allows deaf students to engage in real-time communication with teachers and peers, fostering an inclusive learning environment.</a:t>
            </a:r>
          </a:p>
          <a:p>
            <a:pPr>
              <a:lnSpc>
                <a:spcPts val="1968"/>
              </a:lnSpc>
            </a:pPr>
            <a:endParaRPr lang="en-US" sz="1505" dirty="0">
              <a:solidFill>
                <a:srgbClr val="000000"/>
              </a:solidFill>
              <a:latin typeface="Canva Sans Bold"/>
            </a:endParaRPr>
          </a:p>
          <a:p>
            <a:pPr marL="325092" lvl="1" indent="-162546">
              <a:lnSpc>
                <a:spcPts val="2108"/>
              </a:lnSpc>
              <a:buFont typeface="Arial"/>
              <a:buChar char="•"/>
            </a:pPr>
            <a:r>
              <a:rPr lang="en-US" sz="1505" dirty="0">
                <a:solidFill>
                  <a:srgbClr val="0154A6"/>
                </a:solidFill>
                <a:latin typeface="Canva Sans Bold"/>
              </a:rPr>
              <a:t>Public Transport Announcements:</a:t>
            </a:r>
            <a:r>
              <a:rPr lang="en-US" sz="1505" dirty="0">
                <a:solidFill>
                  <a:srgbClr val="000000"/>
                </a:solidFill>
                <a:latin typeface="Canva Sans Bold"/>
              </a:rPr>
              <a:t> Utilize the technology to transcribe sign language gestures for public transport announcements. This ensures that individuals with hearing impairments have access to critical information during their daily commutes.​</a:t>
            </a:r>
          </a:p>
          <a:p>
            <a:pPr>
              <a:lnSpc>
                <a:spcPts val="1968"/>
              </a:lnSpc>
            </a:pPr>
            <a:endParaRPr lang="en-US" sz="1505" dirty="0">
              <a:solidFill>
                <a:srgbClr val="000000"/>
              </a:solidFill>
              <a:latin typeface="Canva Sans Bold"/>
            </a:endParaRPr>
          </a:p>
          <a:p>
            <a:pPr marL="325092" lvl="1" indent="-162546">
              <a:lnSpc>
                <a:spcPts val="2108"/>
              </a:lnSpc>
              <a:buFont typeface="Arial"/>
              <a:buChar char="•"/>
            </a:pPr>
            <a:r>
              <a:rPr lang="en-US" sz="1505" dirty="0">
                <a:solidFill>
                  <a:srgbClr val="0154A6"/>
                </a:solidFill>
                <a:latin typeface="Canva Sans Bold"/>
              </a:rPr>
              <a:t>Corporate Inclusion Initiatives</a:t>
            </a:r>
            <a:r>
              <a:rPr lang="en-US" sz="1505" dirty="0">
                <a:solidFill>
                  <a:srgbClr val="5B9BD5"/>
                </a:solidFill>
                <a:latin typeface="Canva Sans Bold"/>
              </a:rPr>
              <a:t>:</a:t>
            </a:r>
            <a:r>
              <a:rPr lang="en-US" sz="1505" dirty="0">
                <a:solidFill>
                  <a:srgbClr val="000000"/>
                </a:solidFill>
                <a:latin typeface="Canva Sans Bold"/>
              </a:rPr>
              <a:t> Implement the sign language recognition technology in corporate settings to support inclusion initiatives. Enable seamless communication during meetings and other work-related interactions, promoting a diverse and inclusive workplace.​</a:t>
            </a:r>
          </a:p>
          <a:p>
            <a:pPr>
              <a:lnSpc>
                <a:spcPts val="1968"/>
              </a:lnSpc>
            </a:pPr>
            <a:endParaRPr lang="en-US" sz="1505" dirty="0">
              <a:solidFill>
                <a:srgbClr val="000000"/>
              </a:solidFill>
              <a:latin typeface="Canva Sans Bold"/>
            </a:endParaRPr>
          </a:p>
          <a:p>
            <a:pPr marL="325092" lvl="1" indent="-162546">
              <a:lnSpc>
                <a:spcPts val="2108"/>
              </a:lnSpc>
              <a:buFont typeface="Arial"/>
              <a:buChar char="•"/>
            </a:pPr>
            <a:r>
              <a:rPr lang="en-US" sz="1505" dirty="0">
                <a:solidFill>
                  <a:srgbClr val="0154A6"/>
                </a:solidFill>
                <a:latin typeface="Canva Sans Bold"/>
              </a:rPr>
              <a:t>International Communication:</a:t>
            </a:r>
            <a:r>
              <a:rPr lang="en-US" sz="1505" dirty="0">
                <a:solidFill>
                  <a:srgbClr val="000000"/>
                </a:solidFill>
                <a:latin typeface="Canva Sans Bold"/>
              </a:rPr>
              <a:t> Extend the application for international use, providing real-time translation of various sign languages. This promotes inclusivity on a global scale, allowing individuals from different regions to communicate seamlessly through sign language.​</a:t>
            </a:r>
          </a:p>
          <a:p>
            <a:pPr>
              <a:lnSpc>
                <a:spcPts val="1968"/>
              </a:lnSpc>
            </a:pPr>
            <a:endParaRPr lang="en-US" sz="1505" dirty="0">
              <a:solidFill>
                <a:srgbClr val="000000"/>
              </a:solidFill>
              <a:latin typeface="Canva Sans Bold"/>
            </a:endParaRPr>
          </a:p>
          <a:p>
            <a:pPr>
              <a:lnSpc>
                <a:spcPts val="1968"/>
              </a:lnSpc>
            </a:pPr>
            <a:endParaRPr lang="en-US" sz="1505" dirty="0">
              <a:solidFill>
                <a:srgbClr val="000000"/>
              </a:solidFill>
              <a:latin typeface="Canva Sans Bold"/>
            </a:endParaRPr>
          </a:p>
          <a:p>
            <a:pPr>
              <a:lnSpc>
                <a:spcPts val="1968"/>
              </a:lnSpc>
            </a:pPr>
            <a:endParaRPr lang="en-US" sz="1505" dirty="0">
              <a:solidFill>
                <a:srgbClr val="000000"/>
              </a:solidFill>
              <a:latin typeface="Canva Sans Bold"/>
            </a:endParaRPr>
          </a:p>
        </p:txBody>
      </p:sp>
      <p:sp>
        <p:nvSpPr>
          <p:cNvPr id="6" name="TextBox 6"/>
          <p:cNvSpPr txBox="1"/>
          <p:nvPr/>
        </p:nvSpPr>
        <p:spPr>
          <a:xfrm>
            <a:off x="203531" y="397281"/>
            <a:ext cx="6109352" cy="771524"/>
          </a:xfrm>
          <a:prstGeom prst="rect">
            <a:avLst/>
          </a:prstGeom>
        </p:spPr>
        <p:txBody>
          <a:bodyPr lIns="0" tIns="0" rIns="0" bIns="0" rtlCol="0" anchor="t">
            <a:spAutoFit/>
          </a:bodyPr>
          <a:lstStyle/>
          <a:p>
            <a:pPr algn="ctr">
              <a:lnSpc>
                <a:spcPts val="6300"/>
              </a:lnSpc>
            </a:pPr>
            <a:r>
              <a:rPr lang="en-US" sz="4500">
                <a:solidFill>
                  <a:srgbClr val="0054A6"/>
                </a:solidFill>
                <a:latin typeface="Canva Sans Bold"/>
              </a:rPr>
              <a:t>Business  Use Cases</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0" y="0"/>
            <a:ext cx="6796800" cy="1651812"/>
          </a:xfrm>
          <a:custGeom>
            <a:avLst/>
            <a:gdLst/>
            <a:ahLst/>
            <a:cxnLst/>
            <a:rect l="l" t="t" r="r" b="b"/>
            <a:pathLst>
              <a:path w="6796800" h="1651812">
                <a:moveTo>
                  <a:pt x="0" y="0"/>
                </a:moveTo>
                <a:lnTo>
                  <a:pt x="6796800" y="0"/>
                </a:lnTo>
                <a:lnTo>
                  <a:pt x="6796800" y="1651812"/>
                </a:lnTo>
                <a:lnTo>
                  <a:pt x="0" y="1651812"/>
                </a:lnTo>
                <a:lnTo>
                  <a:pt x="0" y="0"/>
                </a:lnTo>
                <a:close/>
              </a:path>
            </a:pathLst>
          </a:custGeom>
          <a:blipFill>
            <a:blip r:embed="rId3"/>
            <a:stretch>
              <a:fillRect t="-304" b="-304"/>
            </a:stretch>
          </a:blipFill>
        </p:spPr>
      </p:sp>
      <p:sp>
        <p:nvSpPr>
          <p:cNvPr id="4" name="Freeform 4"/>
          <p:cNvSpPr/>
          <p:nvPr/>
        </p:nvSpPr>
        <p:spPr>
          <a:xfrm>
            <a:off x="300707" y="6641628"/>
            <a:ext cx="1059840" cy="358256"/>
          </a:xfrm>
          <a:custGeom>
            <a:avLst/>
            <a:gdLst/>
            <a:ahLst/>
            <a:cxnLst/>
            <a:rect l="l" t="t" r="r" b="b"/>
            <a:pathLst>
              <a:path w="1059840" h="358256">
                <a:moveTo>
                  <a:pt x="0" y="0"/>
                </a:moveTo>
                <a:lnTo>
                  <a:pt x="1059840" y="0"/>
                </a:lnTo>
                <a:lnTo>
                  <a:pt x="1059840" y="358256"/>
                </a:lnTo>
                <a:lnTo>
                  <a:pt x="0" y="358256"/>
                </a:lnTo>
                <a:lnTo>
                  <a:pt x="0" y="0"/>
                </a:lnTo>
                <a:close/>
              </a:path>
            </a:pathLst>
          </a:custGeom>
          <a:blipFill>
            <a:blip r:embed="rId4"/>
            <a:stretch>
              <a:fillRect t="-471" b="-471"/>
            </a:stretch>
          </a:blipFill>
        </p:spPr>
      </p:sp>
      <p:sp>
        <p:nvSpPr>
          <p:cNvPr id="5" name="TextBox 5"/>
          <p:cNvSpPr txBox="1"/>
          <p:nvPr/>
        </p:nvSpPr>
        <p:spPr>
          <a:xfrm>
            <a:off x="300707" y="1719614"/>
            <a:ext cx="9298741" cy="4494845"/>
          </a:xfrm>
          <a:prstGeom prst="rect">
            <a:avLst/>
          </a:prstGeom>
        </p:spPr>
        <p:txBody>
          <a:bodyPr lIns="0" tIns="0" rIns="0" bIns="0" rtlCol="0" anchor="t">
            <a:spAutoFit/>
          </a:bodyPr>
          <a:lstStyle/>
          <a:p>
            <a:pPr marL="323860" lvl="1" indent="-161930">
              <a:lnSpc>
                <a:spcPts val="2565"/>
              </a:lnSpc>
              <a:buFont typeface="Arial"/>
              <a:buChar char="•"/>
            </a:pPr>
            <a:r>
              <a:rPr lang="en-US" sz="1500">
                <a:solidFill>
                  <a:srgbClr val="0154A6"/>
                </a:solidFill>
                <a:latin typeface="Canva Sans Bold"/>
              </a:rPr>
              <a:t>Inclusive Learning:</a:t>
            </a:r>
            <a:r>
              <a:rPr lang="en-US" sz="1500">
                <a:solidFill>
                  <a:srgbClr val="000000"/>
                </a:solidFill>
                <a:latin typeface="Canva Sans Bold"/>
              </a:rPr>
              <a:t> The app can be used in educational settings to provide real-time transcription of sign language during lectures, ensuring that deaf or hard-of-hearing students have equal access to information.</a:t>
            </a:r>
          </a:p>
          <a:p>
            <a:pPr>
              <a:lnSpc>
                <a:spcPts val="2565"/>
              </a:lnSpc>
            </a:pPr>
            <a:endParaRPr lang="en-US" sz="1500">
              <a:solidFill>
                <a:srgbClr val="000000"/>
              </a:solidFill>
              <a:latin typeface="Canva Sans Bold"/>
            </a:endParaRPr>
          </a:p>
          <a:p>
            <a:pPr marL="323860" lvl="1" indent="-161930">
              <a:lnSpc>
                <a:spcPts val="2100"/>
              </a:lnSpc>
              <a:buFont typeface="Arial"/>
              <a:buChar char="•"/>
            </a:pPr>
            <a:r>
              <a:rPr lang="en-US" sz="1500">
                <a:solidFill>
                  <a:srgbClr val="0154A6"/>
                </a:solidFill>
                <a:latin typeface="Canva Sans Bold"/>
              </a:rPr>
              <a:t>Deaf-Hearing Communication:</a:t>
            </a:r>
            <a:r>
              <a:rPr lang="en-US" sz="1500">
                <a:solidFill>
                  <a:srgbClr val="000000"/>
                </a:solidFill>
                <a:latin typeface="Canva Sans Bold"/>
              </a:rPr>
              <a:t> Facilitate communication between deaf and hearing individuals by transcribing sign language into text, enabling seamless conversation in various environments.</a:t>
            </a:r>
          </a:p>
          <a:p>
            <a:pPr>
              <a:lnSpc>
                <a:spcPts val="2100"/>
              </a:lnSpc>
            </a:pPr>
            <a:endParaRPr lang="en-US" sz="1500">
              <a:solidFill>
                <a:srgbClr val="000000"/>
              </a:solidFill>
              <a:latin typeface="Canva Sans Bold"/>
            </a:endParaRPr>
          </a:p>
          <a:p>
            <a:pPr marL="323860" lvl="1" indent="-161930">
              <a:lnSpc>
                <a:spcPts val="2100"/>
              </a:lnSpc>
              <a:buFont typeface="Arial"/>
              <a:buChar char="•"/>
            </a:pPr>
            <a:r>
              <a:rPr lang="en-US" sz="1500">
                <a:solidFill>
                  <a:srgbClr val="0154A6"/>
                </a:solidFill>
                <a:latin typeface="Canva Sans Bold"/>
              </a:rPr>
              <a:t>Meetings and Conferences: </a:t>
            </a:r>
            <a:r>
              <a:rPr lang="en-US" sz="1500">
                <a:solidFill>
                  <a:srgbClr val="000000"/>
                </a:solidFill>
                <a:latin typeface="Canva Sans Bold"/>
              </a:rPr>
              <a:t>Enhance participation of deaf or hard-of-hearing employees in meetings and conferences by providing real-time transcription of sign language, ensuring they can actively engage in workplace discussions.</a:t>
            </a:r>
          </a:p>
          <a:p>
            <a:pPr>
              <a:lnSpc>
                <a:spcPts val="2100"/>
              </a:lnSpc>
            </a:pPr>
            <a:endParaRPr lang="en-US" sz="1500">
              <a:solidFill>
                <a:srgbClr val="000000"/>
              </a:solidFill>
              <a:latin typeface="Canva Sans Bold"/>
            </a:endParaRPr>
          </a:p>
          <a:p>
            <a:pPr marL="323860" lvl="1" indent="-161930">
              <a:lnSpc>
                <a:spcPts val="2100"/>
              </a:lnSpc>
              <a:buFont typeface="Arial"/>
              <a:buChar char="•"/>
            </a:pPr>
            <a:r>
              <a:rPr lang="en-US" sz="1500">
                <a:solidFill>
                  <a:srgbClr val="0154A6"/>
                </a:solidFill>
                <a:latin typeface="Canva Sans Bold"/>
              </a:rPr>
              <a:t>Concerts and Performances:</a:t>
            </a:r>
            <a:r>
              <a:rPr lang="en-US" sz="1500">
                <a:solidFill>
                  <a:srgbClr val="000000"/>
                </a:solidFill>
                <a:latin typeface="Canva Sans Bold"/>
              </a:rPr>
              <a:t> Enable deaf or hard-of-hearing individuals to enjoy live performances by transcribing sign language used by performers or speakers in real time.</a:t>
            </a:r>
          </a:p>
          <a:p>
            <a:pPr>
              <a:lnSpc>
                <a:spcPts val="2100"/>
              </a:lnSpc>
            </a:pPr>
            <a:endParaRPr lang="en-US" sz="1500">
              <a:solidFill>
                <a:srgbClr val="000000"/>
              </a:solidFill>
              <a:latin typeface="Canva Sans Bold"/>
            </a:endParaRPr>
          </a:p>
          <a:p>
            <a:pPr marL="323860" lvl="1" indent="-161930">
              <a:lnSpc>
                <a:spcPts val="2100"/>
              </a:lnSpc>
              <a:buFont typeface="Arial"/>
              <a:buChar char="•"/>
            </a:pPr>
            <a:r>
              <a:rPr lang="en-US" sz="1500">
                <a:solidFill>
                  <a:srgbClr val="0154A6"/>
                </a:solidFill>
                <a:latin typeface="Canva Sans Bold"/>
              </a:rPr>
              <a:t>Emergency Services: </a:t>
            </a:r>
            <a:r>
              <a:rPr lang="en-US" sz="1500">
                <a:solidFill>
                  <a:srgbClr val="000000"/>
                </a:solidFill>
                <a:latin typeface="Canva Sans Bold"/>
              </a:rPr>
              <a:t>Improve communication between emergency responders and individuals who are deaf or hard of hearing during emergencies by transcribing sign language to text.</a:t>
            </a:r>
          </a:p>
        </p:txBody>
      </p:sp>
      <p:sp>
        <p:nvSpPr>
          <p:cNvPr id="6" name="TextBox 6"/>
          <p:cNvSpPr txBox="1"/>
          <p:nvPr/>
        </p:nvSpPr>
        <p:spPr>
          <a:xfrm>
            <a:off x="-126124" y="503644"/>
            <a:ext cx="6796800" cy="537843"/>
          </a:xfrm>
          <a:prstGeom prst="rect">
            <a:avLst/>
          </a:prstGeom>
        </p:spPr>
        <p:txBody>
          <a:bodyPr lIns="0" tIns="0" rIns="0" bIns="0" rtlCol="0" anchor="t">
            <a:spAutoFit/>
          </a:bodyPr>
          <a:lstStyle/>
          <a:p>
            <a:pPr algn="ctr">
              <a:lnSpc>
                <a:spcPts val="4480"/>
              </a:lnSpc>
            </a:pPr>
            <a:r>
              <a:rPr lang="en-US" sz="3200">
                <a:solidFill>
                  <a:srgbClr val="0054A6"/>
                </a:solidFill>
                <a:latin typeface="Canva Sans Bold"/>
              </a:rPr>
              <a:t>Most Important Use Cases</a:t>
            </a:r>
          </a:p>
        </p:txBody>
      </p:sp>
      <p:sp>
        <p:nvSpPr>
          <p:cNvPr id="7" name="Freeform 7"/>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6666" r="-16666"/>
            </a:stretch>
          </a:blipFill>
        </p:spPr>
      </p:sp>
      <p:sp>
        <p:nvSpPr>
          <p:cNvPr id="3" name="Freeform 3"/>
          <p:cNvSpPr/>
          <p:nvPr/>
        </p:nvSpPr>
        <p:spPr>
          <a:xfrm>
            <a:off x="-47976" y="0"/>
            <a:ext cx="6797040" cy="1651000"/>
          </a:xfrm>
          <a:custGeom>
            <a:avLst/>
            <a:gdLst/>
            <a:ahLst/>
            <a:cxnLst/>
            <a:rect l="l" t="t" r="r" b="b"/>
            <a:pathLst>
              <a:path w="6797040" h="1651000">
                <a:moveTo>
                  <a:pt x="0" y="0"/>
                </a:moveTo>
                <a:lnTo>
                  <a:pt x="6797040" y="0"/>
                </a:lnTo>
                <a:lnTo>
                  <a:pt x="6797040" y="1651000"/>
                </a:lnTo>
                <a:lnTo>
                  <a:pt x="0" y="1651000"/>
                </a:lnTo>
                <a:lnTo>
                  <a:pt x="0" y="0"/>
                </a:lnTo>
                <a:close/>
              </a:path>
            </a:pathLst>
          </a:custGeom>
          <a:blipFill>
            <a:blip r:embed="rId3"/>
            <a:stretch>
              <a:fillRect t="-304" b="-310"/>
            </a:stretch>
          </a:blipFill>
        </p:spPr>
      </p:sp>
      <p:grpSp>
        <p:nvGrpSpPr>
          <p:cNvPr id="5" name="Group 5"/>
          <p:cNvGrpSpPr>
            <a:grpSpLocks noChangeAspect="1"/>
          </p:cNvGrpSpPr>
          <p:nvPr/>
        </p:nvGrpSpPr>
        <p:grpSpPr>
          <a:xfrm>
            <a:off x="79685" y="2959796"/>
            <a:ext cx="2399284" cy="2399284"/>
            <a:chOff x="0" y="0"/>
            <a:chExt cx="4498658" cy="4498658"/>
          </a:xfrm>
        </p:grpSpPr>
        <p:sp>
          <p:nvSpPr>
            <p:cNvPr id="6" name="Freeform 6"/>
            <p:cNvSpPr/>
            <p:nvPr/>
          </p:nvSpPr>
          <p:spPr>
            <a:xfrm>
              <a:off x="63500" y="63500"/>
              <a:ext cx="4371721" cy="4371594"/>
            </a:xfrm>
            <a:custGeom>
              <a:avLst/>
              <a:gdLst/>
              <a:ahLst/>
              <a:cxnLst/>
              <a:rect l="l" t="t" r="r" b="b"/>
              <a:pathLst>
                <a:path w="4371721" h="4371594">
                  <a:moveTo>
                    <a:pt x="0" y="0"/>
                  </a:moveTo>
                  <a:lnTo>
                    <a:pt x="0" y="3360674"/>
                  </a:lnTo>
                  <a:lnTo>
                    <a:pt x="846963" y="3360674"/>
                  </a:lnTo>
                  <a:lnTo>
                    <a:pt x="846963" y="4371594"/>
                  </a:lnTo>
                  <a:lnTo>
                    <a:pt x="2493137" y="3360674"/>
                  </a:lnTo>
                  <a:lnTo>
                    <a:pt x="4371721" y="3360674"/>
                  </a:lnTo>
                  <a:lnTo>
                    <a:pt x="4371721" y="0"/>
                  </a:lnTo>
                  <a:close/>
                </a:path>
              </a:pathLst>
            </a:custGeom>
            <a:solidFill>
              <a:srgbClr val="FFC10D"/>
            </a:solidFill>
          </p:spPr>
        </p:sp>
        <p:sp>
          <p:nvSpPr>
            <p:cNvPr id="7" name="Freeform 7"/>
            <p:cNvSpPr/>
            <p:nvPr/>
          </p:nvSpPr>
          <p:spPr>
            <a:xfrm>
              <a:off x="677545" y="406273"/>
              <a:ext cx="103759" cy="103759"/>
            </a:xfrm>
            <a:custGeom>
              <a:avLst/>
              <a:gdLst/>
              <a:ahLst/>
              <a:cxnLst/>
              <a:rect l="l" t="t" r="r" b="b"/>
              <a:pathLst>
                <a:path w="103759" h="103759">
                  <a:moveTo>
                    <a:pt x="103759" y="51816"/>
                  </a:moveTo>
                  <a:lnTo>
                    <a:pt x="103378" y="58674"/>
                  </a:lnTo>
                  <a:lnTo>
                    <a:pt x="101092" y="68580"/>
                  </a:lnTo>
                  <a:lnTo>
                    <a:pt x="96901" y="77851"/>
                  </a:lnTo>
                  <a:lnTo>
                    <a:pt x="90932" y="86106"/>
                  </a:lnTo>
                  <a:lnTo>
                    <a:pt x="83439" y="93091"/>
                  </a:lnTo>
                  <a:lnTo>
                    <a:pt x="74803" y="98552"/>
                  </a:lnTo>
                  <a:lnTo>
                    <a:pt x="65278" y="102108"/>
                  </a:lnTo>
                  <a:lnTo>
                    <a:pt x="55245" y="103759"/>
                  </a:lnTo>
                  <a:lnTo>
                    <a:pt x="45085" y="103378"/>
                  </a:lnTo>
                  <a:lnTo>
                    <a:pt x="35179" y="101092"/>
                  </a:lnTo>
                  <a:lnTo>
                    <a:pt x="25908" y="96901"/>
                  </a:lnTo>
                  <a:lnTo>
                    <a:pt x="17653" y="90932"/>
                  </a:lnTo>
                  <a:lnTo>
                    <a:pt x="10668" y="83439"/>
                  </a:lnTo>
                  <a:lnTo>
                    <a:pt x="5207" y="74803"/>
                  </a:lnTo>
                  <a:lnTo>
                    <a:pt x="1651" y="65278"/>
                  </a:lnTo>
                  <a:lnTo>
                    <a:pt x="0" y="55245"/>
                  </a:lnTo>
                  <a:lnTo>
                    <a:pt x="381" y="45085"/>
                  </a:lnTo>
                  <a:lnTo>
                    <a:pt x="2667" y="35179"/>
                  </a:lnTo>
                  <a:lnTo>
                    <a:pt x="6858" y="25908"/>
                  </a:lnTo>
                  <a:lnTo>
                    <a:pt x="12827" y="17653"/>
                  </a:lnTo>
                  <a:lnTo>
                    <a:pt x="20320" y="10668"/>
                  </a:lnTo>
                  <a:lnTo>
                    <a:pt x="28956" y="5207"/>
                  </a:lnTo>
                  <a:lnTo>
                    <a:pt x="38481" y="1651"/>
                  </a:lnTo>
                  <a:lnTo>
                    <a:pt x="48514" y="0"/>
                  </a:lnTo>
                  <a:lnTo>
                    <a:pt x="58674" y="381"/>
                  </a:lnTo>
                  <a:lnTo>
                    <a:pt x="68580" y="2667"/>
                  </a:lnTo>
                  <a:lnTo>
                    <a:pt x="77851" y="6858"/>
                  </a:lnTo>
                  <a:lnTo>
                    <a:pt x="86106" y="12827"/>
                  </a:lnTo>
                  <a:lnTo>
                    <a:pt x="93091" y="20320"/>
                  </a:lnTo>
                  <a:lnTo>
                    <a:pt x="98552" y="28956"/>
                  </a:lnTo>
                  <a:lnTo>
                    <a:pt x="102108" y="38481"/>
                  </a:lnTo>
                  <a:lnTo>
                    <a:pt x="103759" y="48514"/>
                  </a:lnTo>
                  <a:close/>
                </a:path>
              </a:pathLst>
            </a:custGeom>
            <a:solidFill>
              <a:srgbClr val="0154A6"/>
            </a:solidFill>
          </p:spPr>
        </p:sp>
        <p:sp>
          <p:nvSpPr>
            <p:cNvPr id="8" name="Freeform 8"/>
            <p:cNvSpPr/>
            <p:nvPr/>
          </p:nvSpPr>
          <p:spPr>
            <a:xfrm>
              <a:off x="677545" y="1256157"/>
              <a:ext cx="103759" cy="103759"/>
            </a:xfrm>
            <a:custGeom>
              <a:avLst/>
              <a:gdLst/>
              <a:ahLst/>
              <a:cxnLst/>
              <a:rect l="l" t="t" r="r" b="b"/>
              <a:pathLst>
                <a:path w="103759" h="103759">
                  <a:moveTo>
                    <a:pt x="103759" y="51816"/>
                  </a:moveTo>
                  <a:lnTo>
                    <a:pt x="103378" y="58674"/>
                  </a:lnTo>
                  <a:lnTo>
                    <a:pt x="101092" y="68580"/>
                  </a:lnTo>
                  <a:lnTo>
                    <a:pt x="96901" y="77851"/>
                  </a:lnTo>
                  <a:lnTo>
                    <a:pt x="90932" y="86106"/>
                  </a:lnTo>
                  <a:lnTo>
                    <a:pt x="83439" y="93091"/>
                  </a:lnTo>
                  <a:lnTo>
                    <a:pt x="74803" y="98552"/>
                  </a:lnTo>
                  <a:lnTo>
                    <a:pt x="65278" y="102108"/>
                  </a:lnTo>
                  <a:lnTo>
                    <a:pt x="55245" y="103759"/>
                  </a:lnTo>
                  <a:lnTo>
                    <a:pt x="45085" y="103378"/>
                  </a:lnTo>
                  <a:lnTo>
                    <a:pt x="35179" y="101092"/>
                  </a:lnTo>
                  <a:lnTo>
                    <a:pt x="25908" y="96901"/>
                  </a:lnTo>
                  <a:lnTo>
                    <a:pt x="17653" y="90932"/>
                  </a:lnTo>
                  <a:lnTo>
                    <a:pt x="10668" y="83439"/>
                  </a:lnTo>
                  <a:lnTo>
                    <a:pt x="5207" y="74803"/>
                  </a:lnTo>
                  <a:lnTo>
                    <a:pt x="1651" y="65278"/>
                  </a:lnTo>
                  <a:lnTo>
                    <a:pt x="0" y="55245"/>
                  </a:lnTo>
                  <a:lnTo>
                    <a:pt x="381" y="45085"/>
                  </a:lnTo>
                  <a:lnTo>
                    <a:pt x="2667" y="35179"/>
                  </a:lnTo>
                  <a:lnTo>
                    <a:pt x="6858" y="25908"/>
                  </a:lnTo>
                  <a:lnTo>
                    <a:pt x="12827" y="17653"/>
                  </a:lnTo>
                  <a:lnTo>
                    <a:pt x="20320" y="10668"/>
                  </a:lnTo>
                  <a:lnTo>
                    <a:pt x="28956" y="5207"/>
                  </a:lnTo>
                  <a:lnTo>
                    <a:pt x="38481" y="1651"/>
                  </a:lnTo>
                  <a:lnTo>
                    <a:pt x="48514" y="0"/>
                  </a:lnTo>
                  <a:lnTo>
                    <a:pt x="58674" y="381"/>
                  </a:lnTo>
                  <a:lnTo>
                    <a:pt x="68580" y="2667"/>
                  </a:lnTo>
                  <a:lnTo>
                    <a:pt x="77851" y="6858"/>
                  </a:lnTo>
                  <a:lnTo>
                    <a:pt x="86106" y="12827"/>
                  </a:lnTo>
                  <a:lnTo>
                    <a:pt x="93091" y="20320"/>
                  </a:lnTo>
                  <a:lnTo>
                    <a:pt x="98552" y="28956"/>
                  </a:lnTo>
                  <a:lnTo>
                    <a:pt x="102108" y="38481"/>
                  </a:lnTo>
                  <a:lnTo>
                    <a:pt x="103759" y="48514"/>
                  </a:lnTo>
                  <a:close/>
                </a:path>
              </a:pathLst>
            </a:custGeom>
            <a:solidFill>
              <a:srgbClr val="0154A6"/>
            </a:solidFill>
          </p:spPr>
        </p:sp>
        <p:sp>
          <p:nvSpPr>
            <p:cNvPr id="9" name="Freeform 9"/>
            <p:cNvSpPr/>
            <p:nvPr/>
          </p:nvSpPr>
          <p:spPr>
            <a:xfrm>
              <a:off x="677545" y="2106041"/>
              <a:ext cx="103759" cy="103759"/>
            </a:xfrm>
            <a:custGeom>
              <a:avLst/>
              <a:gdLst/>
              <a:ahLst/>
              <a:cxnLst/>
              <a:rect l="l" t="t" r="r" b="b"/>
              <a:pathLst>
                <a:path w="103759" h="103759">
                  <a:moveTo>
                    <a:pt x="103759" y="51816"/>
                  </a:moveTo>
                  <a:lnTo>
                    <a:pt x="103378" y="58674"/>
                  </a:lnTo>
                  <a:lnTo>
                    <a:pt x="101092" y="68580"/>
                  </a:lnTo>
                  <a:lnTo>
                    <a:pt x="96901" y="77851"/>
                  </a:lnTo>
                  <a:lnTo>
                    <a:pt x="90932" y="86106"/>
                  </a:lnTo>
                  <a:lnTo>
                    <a:pt x="83439" y="93091"/>
                  </a:lnTo>
                  <a:lnTo>
                    <a:pt x="74803" y="98552"/>
                  </a:lnTo>
                  <a:lnTo>
                    <a:pt x="65278" y="102108"/>
                  </a:lnTo>
                  <a:lnTo>
                    <a:pt x="55245" y="103759"/>
                  </a:lnTo>
                  <a:lnTo>
                    <a:pt x="45085" y="103378"/>
                  </a:lnTo>
                  <a:lnTo>
                    <a:pt x="35179" y="101092"/>
                  </a:lnTo>
                  <a:lnTo>
                    <a:pt x="25908" y="96901"/>
                  </a:lnTo>
                  <a:lnTo>
                    <a:pt x="17653" y="90932"/>
                  </a:lnTo>
                  <a:lnTo>
                    <a:pt x="10668" y="83439"/>
                  </a:lnTo>
                  <a:lnTo>
                    <a:pt x="5207" y="74803"/>
                  </a:lnTo>
                  <a:lnTo>
                    <a:pt x="1651" y="65278"/>
                  </a:lnTo>
                  <a:lnTo>
                    <a:pt x="0" y="55245"/>
                  </a:lnTo>
                  <a:lnTo>
                    <a:pt x="381" y="45085"/>
                  </a:lnTo>
                  <a:lnTo>
                    <a:pt x="2667" y="35179"/>
                  </a:lnTo>
                  <a:lnTo>
                    <a:pt x="6858" y="25908"/>
                  </a:lnTo>
                  <a:lnTo>
                    <a:pt x="12827" y="17653"/>
                  </a:lnTo>
                  <a:lnTo>
                    <a:pt x="20320" y="10668"/>
                  </a:lnTo>
                  <a:lnTo>
                    <a:pt x="28956" y="5207"/>
                  </a:lnTo>
                  <a:lnTo>
                    <a:pt x="38481" y="1651"/>
                  </a:lnTo>
                  <a:lnTo>
                    <a:pt x="48514" y="0"/>
                  </a:lnTo>
                  <a:lnTo>
                    <a:pt x="58674" y="381"/>
                  </a:lnTo>
                  <a:lnTo>
                    <a:pt x="68580" y="2667"/>
                  </a:lnTo>
                  <a:lnTo>
                    <a:pt x="77851" y="6858"/>
                  </a:lnTo>
                  <a:lnTo>
                    <a:pt x="86106" y="12827"/>
                  </a:lnTo>
                  <a:lnTo>
                    <a:pt x="93091" y="20320"/>
                  </a:lnTo>
                  <a:lnTo>
                    <a:pt x="98552" y="28956"/>
                  </a:lnTo>
                  <a:lnTo>
                    <a:pt x="102108" y="38481"/>
                  </a:lnTo>
                  <a:lnTo>
                    <a:pt x="103759" y="48514"/>
                  </a:lnTo>
                  <a:close/>
                </a:path>
              </a:pathLst>
            </a:custGeom>
            <a:solidFill>
              <a:srgbClr val="0154A6"/>
            </a:solidFill>
          </p:spPr>
        </p:sp>
        <p:sp>
          <p:nvSpPr>
            <p:cNvPr id="10" name="Freeform 10"/>
            <p:cNvSpPr/>
            <p:nvPr/>
          </p:nvSpPr>
          <p:spPr>
            <a:xfrm>
              <a:off x="677545" y="2955925"/>
              <a:ext cx="103759" cy="103759"/>
            </a:xfrm>
            <a:custGeom>
              <a:avLst/>
              <a:gdLst/>
              <a:ahLst/>
              <a:cxnLst/>
              <a:rect l="l" t="t" r="r" b="b"/>
              <a:pathLst>
                <a:path w="103759" h="103759">
                  <a:moveTo>
                    <a:pt x="103759" y="51816"/>
                  </a:moveTo>
                  <a:lnTo>
                    <a:pt x="103378" y="58674"/>
                  </a:lnTo>
                  <a:lnTo>
                    <a:pt x="101092" y="68580"/>
                  </a:lnTo>
                  <a:lnTo>
                    <a:pt x="96901" y="77851"/>
                  </a:lnTo>
                  <a:lnTo>
                    <a:pt x="90932" y="86106"/>
                  </a:lnTo>
                  <a:lnTo>
                    <a:pt x="83439" y="93091"/>
                  </a:lnTo>
                  <a:lnTo>
                    <a:pt x="74803" y="98552"/>
                  </a:lnTo>
                  <a:lnTo>
                    <a:pt x="65278" y="102108"/>
                  </a:lnTo>
                  <a:lnTo>
                    <a:pt x="55245" y="103759"/>
                  </a:lnTo>
                  <a:lnTo>
                    <a:pt x="45085" y="103378"/>
                  </a:lnTo>
                  <a:lnTo>
                    <a:pt x="35179" y="101092"/>
                  </a:lnTo>
                  <a:lnTo>
                    <a:pt x="25908" y="96901"/>
                  </a:lnTo>
                  <a:lnTo>
                    <a:pt x="17653" y="90932"/>
                  </a:lnTo>
                  <a:lnTo>
                    <a:pt x="10668" y="83439"/>
                  </a:lnTo>
                  <a:lnTo>
                    <a:pt x="5207" y="74803"/>
                  </a:lnTo>
                  <a:lnTo>
                    <a:pt x="1651" y="65278"/>
                  </a:lnTo>
                  <a:lnTo>
                    <a:pt x="0" y="55245"/>
                  </a:lnTo>
                  <a:lnTo>
                    <a:pt x="381" y="45085"/>
                  </a:lnTo>
                  <a:lnTo>
                    <a:pt x="2667" y="35179"/>
                  </a:lnTo>
                  <a:lnTo>
                    <a:pt x="6858" y="25908"/>
                  </a:lnTo>
                  <a:lnTo>
                    <a:pt x="12827" y="17653"/>
                  </a:lnTo>
                  <a:lnTo>
                    <a:pt x="20320" y="10668"/>
                  </a:lnTo>
                  <a:lnTo>
                    <a:pt x="28956" y="5207"/>
                  </a:lnTo>
                  <a:lnTo>
                    <a:pt x="38481" y="1651"/>
                  </a:lnTo>
                  <a:lnTo>
                    <a:pt x="48514" y="0"/>
                  </a:lnTo>
                  <a:lnTo>
                    <a:pt x="58674" y="381"/>
                  </a:lnTo>
                  <a:lnTo>
                    <a:pt x="68580" y="2667"/>
                  </a:lnTo>
                  <a:lnTo>
                    <a:pt x="77851" y="6858"/>
                  </a:lnTo>
                  <a:lnTo>
                    <a:pt x="86106" y="12827"/>
                  </a:lnTo>
                  <a:lnTo>
                    <a:pt x="93091" y="20320"/>
                  </a:lnTo>
                  <a:lnTo>
                    <a:pt x="98552" y="28956"/>
                  </a:lnTo>
                  <a:lnTo>
                    <a:pt x="102108" y="38481"/>
                  </a:lnTo>
                  <a:lnTo>
                    <a:pt x="103759" y="48514"/>
                  </a:lnTo>
                  <a:close/>
                </a:path>
              </a:pathLst>
            </a:custGeom>
            <a:solidFill>
              <a:srgbClr val="0154A6"/>
            </a:solidFill>
          </p:spPr>
        </p:sp>
      </p:grpSp>
      <p:grpSp>
        <p:nvGrpSpPr>
          <p:cNvPr id="11" name="Group 11"/>
          <p:cNvGrpSpPr>
            <a:grpSpLocks noChangeAspect="1"/>
          </p:cNvGrpSpPr>
          <p:nvPr/>
        </p:nvGrpSpPr>
        <p:grpSpPr>
          <a:xfrm>
            <a:off x="2568605" y="3659403"/>
            <a:ext cx="1019505" cy="412796"/>
            <a:chOff x="0" y="0"/>
            <a:chExt cx="1911566" cy="773989"/>
          </a:xfrm>
        </p:grpSpPr>
        <p:sp>
          <p:nvSpPr>
            <p:cNvPr id="12" name="Freeform 12"/>
            <p:cNvSpPr/>
            <p:nvPr/>
          </p:nvSpPr>
          <p:spPr>
            <a:xfrm>
              <a:off x="-1651" y="0"/>
              <a:ext cx="1926209" cy="773938"/>
            </a:xfrm>
            <a:custGeom>
              <a:avLst/>
              <a:gdLst/>
              <a:ahLst/>
              <a:cxnLst/>
              <a:rect l="l" t="t" r="r" b="b"/>
              <a:pathLst>
                <a:path w="1926209" h="773938">
                  <a:moveTo>
                    <a:pt x="1317625" y="0"/>
                  </a:moveTo>
                  <a:cubicBezTo>
                    <a:pt x="1261110" y="53086"/>
                    <a:pt x="1261872" y="107442"/>
                    <a:pt x="1317752" y="152654"/>
                  </a:cubicBezTo>
                  <a:cubicBezTo>
                    <a:pt x="1335659" y="167132"/>
                    <a:pt x="1354328" y="180721"/>
                    <a:pt x="1372489" y="194945"/>
                  </a:cubicBezTo>
                  <a:lnTo>
                    <a:pt x="1461770" y="265938"/>
                  </a:lnTo>
                  <a:lnTo>
                    <a:pt x="1460373" y="270383"/>
                  </a:lnTo>
                  <a:lnTo>
                    <a:pt x="1457960" y="279019"/>
                  </a:lnTo>
                  <a:cubicBezTo>
                    <a:pt x="1254125" y="244856"/>
                    <a:pt x="1049528" y="227330"/>
                    <a:pt x="843661" y="227330"/>
                  </a:cubicBezTo>
                  <a:cubicBezTo>
                    <a:pt x="808609" y="227330"/>
                    <a:pt x="773430" y="227838"/>
                    <a:pt x="738251" y="228854"/>
                  </a:cubicBezTo>
                  <a:cubicBezTo>
                    <a:pt x="495300" y="235966"/>
                    <a:pt x="253619" y="255397"/>
                    <a:pt x="6985" y="286893"/>
                  </a:cubicBezTo>
                  <a:cubicBezTo>
                    <a:pt x="4953" y="312166"/>
                    <a:pt x="0" y="334518"/>
                    <a:pt x="2413" y="356108"/>
                  </a:cubicBezTo>
                  <a:cubicBezTo>
                    <a:pt x="5588" y="386080"/>
                    <a:pt x="16510" y="395859"/>
                    <a:pt x="43815" y="395859"/>
                  </a:cubicBezTo>
                  <a:cubicBezTo>
                    <a:pt x="46355" y="395859"/>
                    <a:pt x="49022" y="395732"/>
                    <a:pt x="51816" y="395605"/>
                  </a:cubicBezTo>
                  <a:lnTo>
                    <a:pt x="148463" y="388874"/>
                  </a:lnTo>
                  <a:cubicBezTo>
                    <a:pt x="254635" y="387604"/>
                    <a:pt x="360807" y="384937"/>
                    <a:pt x="466852" y="384937"/>
                  </a:cubicBezTo>
                  <a:cubicBezTo>
                    <a:pt x="505206" y="384937"/>
                    <a:pt x="543560" y="385318"/>
                    <a:pt x="581914" y="386207"/>
                  </a:cubicBezTo>
                  <a:cubicBezTo>
                    <a:pt x="738632" y="389890"/>
                    <a:pt x="895477" y="395351"/>
                    <a:pt x="1051433" y="410337"/>
                  </a:cubicBezTo>
                  <a:cubicBezTo>
                    <a:pt x="1165733" y="421259"/>
                    <a:pt x="1278382" y="448564"/>
                    <a:pt x="1391666" y="469392"/>
                  </a:cubicBezTo>
                  <a:cubicBezTo>
                    <a:pt x="1405128" y="471805"/>
                    <a:pt x="1422019" y="472313"/>
                    <a:pt x="1430782" y="491998"/>
                  </a:cubicBezTo>
                  <a:cubicBezTo>
                    <a:pt x="1303401" y="540639"/>
                    <a:pt x="1220597" y="622300"/>
                    <a:pt x="1218565" y="773938"/>
                  </a:cubicBezTo>
                  <a:cubicBezTo>
                    <a:pt x="1232916" y="765302"/>
                    <a:pt x="1244346" y="762254"/>
                    <a:pt x="1249045" y="755015"/>
                  </a:cubicBezTo>
                  <a:cubicBezTo>
                    <a:pt x="1270254" y="721741"/>
                    <a:pt x="1303655" y="706247"/>
                    <a:pt x="1337183" y="690880"/>
                  </a:cubicBezTo>
                  <a:cubicBezTo>
                    <a:pt x="1447673" y="640461"/>
                    <a:pt x="1564767" y="616966"/>
                    <a:pt x="1684909" y="606171"/>
                  </a:cubicBezTo>
                  <a:lnTo>
                    <a:pt x="1795272" y="596773"/>
                  </a:lnTo>
                  <a:cubicBezTo>
                    <a:pt x="1826514" y="593979"/>
                    <a:pt x="1850263" y="578866"/>
                    <a:pt x="1865884" y="551434"/>
                  </a:cubicBezTo>
                  <a:lnTo>
                    <a:pt x="1893062" y="503301"/>
                  </a:lnTo>
                  <a:cubicBezTo>
                    <a:pt x="1926209" y="430022"/>
                    <a:pt x="1921510" y="406908"/>
                    <a:pt x="1855851" y="362077"/>
                  </a:cubicBezTo>
                  <a:cubicBezTo>
                    <a:pt x="1699641" y="255524"/>
                    <a:pt x="1542161" y="150749"/>
                    <a:pt x="1385062" y="45339"/>
                  </a:cubicBezTo>
                  <a:lnTo>
                    <a:pt x="1317625" y="0"/>
                  </a:lnTo>
                  <a:close/>
                </a:path>
              </a:pathLst>
            </a:custGeom>
            <a:solidFill>
              <a:srgbClr val="0154A6"/>
            </a:solidFill>
          </p:spPr>
        </p:sp>
      </p:grpSp>
      <p:grpSp>
        <p:nvGrpSpPr>
          <p:cNvPr id="13" name="Group 13"/>
          <p:cNvGrpSpPr>
            <a:grpSpLocks noChangeAspect="1"/>
          </p:cNvGrpSpPr>
          <p:nvPr/>
        </p:nvGrpSpPr>
        <p:grpSpPr>
          <a:xfrm>
            <a:off x="3733851" y="2959796"/>
            <a:ext cx="2399284" cy="2399284"/>
            <a:chOff x="0" y="0"/>
            <a:chExt cx="4498658" cy="4498658"/>
          </a:xfrm>
        </p:grpSpPr>
        <p:sp>
          <p:nvSpPr>
            <p:cNvPr id="14" name="Freeform 14"/>
            <p:cNvSpPr/>
            <p:nvPr/>
          </p:nvSpPr>
          <p:spPr>
            <a:xfrm>
              <a:off x="63500" y="63500"/>
              <a:ext cx="4371721" cy="4371594"/>
            </a:xfrm>
            <a:custGeom>
              <a:avLst/>
              <a:gdLst/>
              <a:ahLst/>
              <a:cxnLst/>
              <a:rect l="l" t="t" r="r" b="b"/>
              <a:pathLst>
                <a:path w="4371721" h="4371594">
                  <a:moveTo>
                    <a:pt x="0" y="0"/>
                  </a:moveTo>
                  <a:lnTo>
                    <a:pt x="0" y="3360674"/>
                  </a:lnTo>
                  <a:lnTo>
                    <a:pt x="846963" y="3360674"/>
                  </a:lnTo>
                  <a:lnTo>
                    <a:pt x="846963" y="4371594"/>
                  </a:lnTo>
                  <a:lnTo>
                    <a:pt x="2493137" y="3360674"/>
                  </a:lnTo>
                  <a:lnTo>
                    <a:pt x="4371721" y="3360674"/>
                  </a:lnTo>
                  <a:lnTo>
                    <a:pt x="4371721" y="0"/>
                  </a:lnTo>
                  <a:close/>
                </a:path>
              </a:pathLst>
            </a:custGeom>
            <a:solidFill>
              <a:srgbClr val="FFC10D"/>
            </a:solidFill>
          </p:spPr>
        </p:sp>
        <p:sp>
          <p:nvSpPr>
            <p:cNvPr id="15" name="Freeform 15"/>
            <p:cNvSpPr/>
            <p:nvPr/>
          </p:nvSpPr>
          <p:spPr>
            <a:xfrm>
              <a:off x="276225" y="712089"/>
              <a:ext cx="103378" cy="103378"/>
            </a:xfrm>
            <a:custGeom>
              <a:avLst/>
              <a:gdLst/>
              <a:ahLst/>
              <a:cxnLst/>
              <a:rect l="l" t="t" r="r" b="b"/>
              <a:pathLst>
                <a:path w="103378" h="103378">
                  <a:moveTo>
                    <a:pt x="103378" y="51689"/>
                  </a:moveTo>
                  <a:lnTo>
                    <a:pt x="102997" y="58420"/>
                  </a:lnTo>
                  <a:lnTo>
                    <a:pt x="100711" y="68326"/>
                  </a:lnTo>
                  <a:lnTo>
                    <a:pt x="96520" y="77597"/>
                  </a:lnTo>
                  <a:lnTo>
                    <a:pt x="90678" y="85852"/>
                  </a:lnTo>
                  <a:lnTo>
                    <a:pt x="83312" y="92837"/>
                  </a:lnTo>
                  <a:lnTo>
                    <a:pt x="74676" y="98171"/>
                  </a:lnTo>
                  <a:lnTo>
                    <a:pt x="65151" y="101727"/>
                  </a:lnTo>
                  <a:lnTo>
                    <a:pt x="55118" y="103378"/>
                  </a:lnTo>
                  <a:lnTo>
                    <a:pt x="44958" y="102997"/>
                  </a:lnTo>
                  <a:lnTo>
                    <a:pt x="35052" y="100711"/>
                  </a:lnTo>
                  <a:lnTo>
                    <a:pt x="25781" y="96520"/>
                  </a:lnTo>
                  <a:lnTo>
                    <a:pt x="17526" y="90678"/>
                  </a:lnTo>
                  <a:lnTo>
                    <a:pt x="10541" y="83312"/>
                  </a:lnTo>
                  <a:lnTo>
                    <a:pt x="5207" y="74676"/>
                  </a:lnTo>
                  <a:lnTo>
                    <a:pt x="1651" y="65151"/>
                  </a:lnTo>
                  <a:lnTo>
                    <a:pt x="0" y="55118"/>
                  </a:lnTo>
                  <a:lnTo>
                    <a:pt x="381" y="44958"/>
                  </a:lnTo>
                  <a:lnTo>
                    <a:pt x="2667" y="35052"/>
                  </a:lnTo>
                  <a:lnTo>
                    <a:pt x="6858" y="25781"/>
                  </a:lnTo>
                  <a:lnTo>
                    <a:pt x="12700" y="17526"/>
                  </a:lnTo>
                  <a:lnTo>
                    <a:pt x="20066" y="10541"/>
                  </a:lnTo>
                  <a:lnTo>
                    <a:pt x="28702" y="5207"/>
                  </a:lnTo>
                  <a:lnTo>
                    <a:pt x="38227" y="1651"/>
                  </a:lnTo>
                  <a:lnTo>
                    <a:pt x="48260" y="0"/>
                  </a:lnTo>
                  <a:lnTo>
                    <a:pt x="58420" y="381"/>
                  </a:lnTo>
                  <a:lnTo>
                    <a:pt x="68326" y="2667"/>
                  </a:lnTo>
                  <a:lnTo>
                    <a:pt x="77597" y="6858"/>
                  </a:lnTo>
                  <a:lnTo>
                    <a:pt x="85852" y="12700"/>
                  </a:lnTo>
                  <a:lnTo>
                    <a:pt x="92837" y="20066"/>
                  </a:lnTo>
                  <a:lnTo>
                    <a:pt x="98171" y="28702"/>
                  </a:lnTo>
                  <a:lnTo>
                    <a:pt x="101727" y="38227"/>
                  </a:lnTo>
                  <a:lnTo>
                    <a:pt x="103378" y="48260"/>
                  </a:lnTo>
                  <a:close/>
                </a:path>
              </a:pathLst>
            </a:custGeom>
            <a:solidFill>
              <a:srgbClr val="0154A6"/>
            </a:solidFill>
          </p:spPr>
        </p:sp>
        <p:sp>
          <p:nvSpPr>
            <p:cNvPr id="16" name="Freeform 16"/>
            <p:cNvSpPr/>
            <p:nvPr/>
          </p:nvSpPr>
          <p:spPr>
            <a:xfrm>
              <a:off x="276225" y="1554988"/>
              <a:ext cx="103378" cy="103378"/>
            </a:xfrm>
            <a:custGeom>
              <a:avLst/>
              <a:gdLst/>
              <a:ahLst/>
              <a:cxnLst/>
              <a:rect l="l" t="t" r="r" b="b"/>
              <a:pathLst>
                <a:path w="103378" h="103378">
                  <a:moveTo>
                    <a:pt x="103378" y="51689"/>
                  </a:moveTo>
                  <a:lnTo>
                    <a:pt x="102997" y="58420"/>
                  </a:lnTo>
                  <a:lnTo>
                    <a:pt x="100711" y="68326"/>
                  </a:lnTo>
                  <a:lnTo>
                    <a:pt x="96520" y="77597"/>
                  </a:lnTo>
                  <a:lnTo>
                    <a:pt x="90678" y="85852"/>
                  </a:lnTo>
                  <a:lnTo>
                    <a:pt x="83312" y="92837"/>
                  </a:lnTo>
                  <a:lnTo>
                    <a:pt x="74676" y="98171"/>
                  </a:lnTo>
                  <a:lnTo>
                    <a:pt x="65151" y="101727"/>
                  </a:lnTo>
                  <a:lnTo>
                    <a:pt x="55118" y="103378"/>
                  </a:lnTo>
                  <a:lnTo>
                    <a:pt x="44958" y="102997"/>
                  </a:lnTo>
                  <a:lnTo>
                    <a:pt x="35052" y="100711"/>
                  </a:lnTo>
                  <a:lnTo>
                    <a:pt x="25781" y="96520"/>
                  </a:lnTo>
                  <a:lnTo>
                    <a:pt x="17526" y="90678"/>
                  </a:lnTo>
                  <a:lnTo>
                    <a:pt x="10541" y="83312"/>
                  </a:lnTo>
                  <a:lnTo>
                    <a:pt x="5207" y="74676"/>
                  </a:lnTo>
                  <a:lnTo>
                    <a:pt x="1651" y="65151"/>
                  </a:lnTo>
                  <a:lnTo>
                    <a:pt x="0" y="55118"/>
                  </a:lnTo>
                  <a:lnTo>
                    <a:pt x="381" y="44958"/>
                  </a:lnTo>
                  <a:lnTo>
                    <a:pt x="2667" y="35052"/>
                  </a:lnTo>
                  <a:lnTo>
                    <a:pt x="6858" y="25781"/>
                  </a:lnTo>
                  <a:lnTo>
                    <a:pt x="12700" y="17526"/>
                  </a:lnTo>
                  <a:lnTo>
                    <a:pt x="20066" y="10541"/>
                  </a:lnTo>
                  <a:lnTo>
                    <a:pt x="28702" y="5207"/>
                  </a:lnTo>
                  <a:lnTo>
                    <a:pt x="38227" y="1651"/>
                  </a:lnTo>
                  <a:lnTo>
                    <a:pt x="48260" y="0"/>
                  </a:lnTo>
                  <a:lnTo>
                    <a:pt x="58420" y="381"/>
                  </a:lnTo>
                  <a:lnTo>
                    <a:pt x="68326" y="2667"/>
                  </a:lnTo>
                  <a:lnTo>
                    <a:pt x="77597" y="6858"/>
                  </a:lnTo>
                  <a:lnTo>
                    <a:pt x="85852" y="12700"/>
                  </a:lnTo>
                  <a:lnTo>
                    <a:pt x="92837" y="20066"/>
                  </a:lnTo>
                  <a:lnTo>
                    <a:pt x="98171" y="28702"/>
                  </a:lnTo>
                  <a:lnTo>
                    <a:pt x="101727" y="38227"/>
                  </a:lnTo>
                  <a:lnTo>
                    <a:pt x="103378" y="48260"/>
                  </a:lnTo>
                  <a:close/>
                </a:path>
              </a:pathLst>
            </a:custGeom>
            <a:solidFill>
              <a:srgbClr val="0154A6"/>
            </a:solidFill>
          </p:spPr>
        </p:sp>
        <p:sp>
          <p:nvSpPr>
            <p:cNvPr id="17" name="Freeform 17"/>
            <p:cNvSpPr/>
            <p:nvPr/>
          </p:nvSpPr>
          <p:spPr>
            <a:xfrm>
              <a:off x="276225" y="2398014"/>
              <a:ext cx="103378" cy="103378"/>
            </a:xfrm>
            <a:custGeom>
              <a:avLst/>
              <a:gdLst/>
              <a:ahLst/>
              <a:cxnLst/>
              <a:rect l="l" t="t" r="r" b="b"/>
              <a:pathLst>
                <a:path w="103378" h="103378">
                  <a:moveTo>
                    <a:pt x="103378" y="51689"/>
                  </a:moveTo>
                  <a:lnTo>
                    <a:pt x="102997" y="58420"/>
                  </a:lnTo>
                  <a:lnTo>
                    <a:pt x="100711" y="68326"/>
                  </a:lnTo>
                  <a:lnTo>
                    <a:pt x="96520" y="77597"/>
                  </a:lnTo>
                  <a:lnTo>
                    <a:pt x="90678" y="85852"/>
                  </a:lnTo>
                  <a:lnTo>
                    <a:pt x="83312" y="92837"/>
                  </a:lnTo>
                  <a:lnTo>
                    <a:pt x="74676" y="98171"/>
                  </a:lnTo>
                  <a:lnTo>
                    <a:pt x="65151" y="101727"/>
                  </a:lnTo>
                  <a:lnTo>
                    <a:pt x="55118" y="103378"/>
                  </a:lnTo>
                  <a:lnTo>
                    <a:pt x="44958" y="102997"/>
                  </a:lnTo>
                  <a:lnTo>
                    <a:pt x="35052" y="100711"/>
                  </a:lnTo>
                  <a:lnTo>
                    <a:pt x="25781" y="96520"/>
                  </a:lnTo>
                  <a:lnTo>
                    <a:pt x="17526" y="90678"/>
                  </a:lnTo>
                  <a:lnTo>
                    <a:pt x="10541" y="83312"/>
                  </a:lnTo>
                  <a:lnTo>
                    <a:pt x="5207" y="74676"/>
                  </a:lnTo>
                  <a:lnTo>
                    <a:pt x="1651" y="65151"/>
                  </a:lnTo>
                  <a:lnTo>
                    <a:pt x="0" y="55118"/>
                  </a:lnTo>
                  <a:lnTo>
                    <a:pt x="381" y="44958"/>
                  </a:lnTo>
                  <a:lnTo>
                    <a:pt x="2667" y="35052"/>
                  </a:lnTo>
                  <a:lnTo>
                    <a:pt x="6858" y="25781"/>
                  </a:lnTo>
                  <a:lnTo>
                    <a:pt x="12700" y="17526"/>
                  </a:lnTo>
                  <a:lnTo>
                    <a:pt x="20066" y="10541"/>
                  </a:lnTo>
                  <a:lnTo>
                    <a:pt x="28702" y="5207"/>
                  </a:lnTo>
                  <a:lnTo>
                    <a:pt x="38227" y="1651"/>
                  </a:lnTo>
                  <a:lnTo>
                    <a:pt x="48260" y="0"/>
                  </a:lnTo>
                  <a:lnTo>
                    <a:pt x="58420" y="381"/>
                  </a:lnTo>
                  <a:lnTo>
                    <a:pt x="68326" y="2667"/>
                  </a:lnTo>
                  <a:lnTo>
                    <a:pt x="77597" y="6858"/>
                  </a:lnTo>
                  <a:lnTo>
                    <a:pt x="85852" y="12700"/>
                  </a:lnTo>
                  <a:lnTo>
                    <a:pt x="92837" y="20066"/>
                  </a:lnTo>
                  <a:lnTo>
                    <a:pt x="98171" y="28702"/>
                  </a:lnTo>
                  <a:lnTo>
                    <a:pt x="101727" y="38227"/>
                  </a:lnTo>
                  <a:lnTo>
                    <a:pt x="103378" y="48260"/>
                  </a:lnTo>
                  <a:close/>
                </a:path>
              </a:pathLst>
            </a:custGeom>
            <a:solidFill>
              <a:srgbClr val="0154A6"/>
            </a:solidFill>
          </p:spPr>
        </p:sp>
      </p:grpSp>
      <p:grpSp>
        <p:nvGrpSpPr>
          <p:cNvPr id="18" name="Group 18"/>
          <p:cNvGrpSpPr>
            <a:grpSpLocks noChangeAspect="1"/>
          </p:cNvGrpSpPr>
          <p:nvPr/>
        </p:nvGrpSpPr>
        <p:grpSpPr>
          <a:xfrm>
            <a:off x="6252388" y="3670046"/>
            <a:ext cx="993353" cy="402209"/>
            <a:chOff x="0" y="0"/>
            <a:chExt cx="1862544" cy="754139"/>
          </a:xfrm>
        </p:grpSpPr>
        <p:sp>
          <p:nvSpPr>
            <p:cNvPr id="19" name="Freeform 19"/>
            <p:cNvSpPr/>
            <p:nvPr/>
          </p:nvSpPr>
          <p:spPr>
            <a:xfrm>
              <a:off x="-1651" y="0"/>
              <a:ext cx="1876933" cy="754126"/>
            </a:xfrm>
            <a:custGeom>
              <a:avLst/>
              <a:gdLst/>
              <a:ahLst/>
              <a:cxnLst/>
              <a:rect l="l" t="t" r="r" b="b"/>
              <a:pathLst>
                <a:path w="1876933" h="754126">
                  <a:moveTo>
                    <a:pt x="1283843" y="0"/>
                  </a:moveTo>
                  <a:cubicBezTo>
                    <a:pt x="1228852" y="51689"/>
                    <a:pt x="1229487" y="104648"/>
                    <a:pt x="1283970" y="148717"/>
                  </a:cubicBezTo>
                  <a:cubicBezTo>
                    <a:pt x="1301369" y="162814"/>
                    <a:pt x="1319530" y="176022"/>
                    <a:pt x="1337310" y="189992"/>
                  </a:cubicBezTo>
                  <a:lnTo>
                    <a:pt x="1424305" y="259207"/>
                  </a:lnTo>
                  <a:lnTo>
                    <a:pt x="1422908" y="263525"/>
                  </a:lnTo>
                  <a:lnTo>
                    <a:pt x="1420495" y="271907"/>
                  </a:lnTo>
                  <a:cubicBezTo>
                    <a:pt x="1222121" y="238633"/>
                    <a:pt x="1022604" y="221488"/>
                    <a:pt x="822071" y="221488"/>
                  </a:cubicBezTo>
                  <a:cubicBezTo>
                    <a:pt x="787908" y="221488"/>
                    <a:pt x="753618" y="221996"/>
                    <a:pt x="719328" y="223012"/>
                  </a:cubicBezTo>
                  <a:cubicBezTo>
                    <a:pt x="482600" y="229870"/>
                    <a:pt x="247015" y="248793"/>
                    <a:pt x="6731" y="279527"/>
                  </a:cubicBezTo>
                  <a:cubicBezTo>
                    <a:pt x="4826" y="304038"/>
                    <a:pt x="0" y="325882"/>
                    <a:pt x="2286" y="346964"/>
                  </a:cubicBezTo>
                  <a:cubicBezTo>
                    <a:pt x="5334" y="376174"/>
                    <a:pt x="16129" y="385699"/>
                    <a:pt x="42672" y="385699"/>
                  </a:cubicBezTo>
                  <a:cubicBezTo>
                    <a:pt x="45212" y="385699"/>
                    <a:pt x="47752" y="385572"/>
                    <a:pt x="50546" y="385445"/>
                  </a:cubicBezTo>
                  <a:lnTo>
                    <a:pt x="144780" y="378841"/>
                  </a:lnTo>
                  <a:cubicBezTo>
                    <a:pt x="248158" y="377571"/>
                    <a:pt x="351663" y="375031"/>
                    <a:pt x="455041" y="375031"/>
                  </a:cubicBezTo>
                  <a:cubicBezTo>
                    <a:pt x="492379" y="375031"/>
                    <a:pt x="529844" y="375412"/>
                    <a:pt x="567182" y="376174"/>
                  </a:cubicBezTo>
                  <a:cubicBezTo>
                    <a:pt x="719836" y="379730"/>
                    <a:pt x="872744" y="385191"/>
                    <a:pt x="1024636" y="399669"/>
                  </a:cubicBezTo>
                  <a:cubicBezTo>
                    <a:pt x="1135888" y="410337"/>
                    <a:pt x="1245743" y="436880"/>
                    <a:pt x="1356106" y="457200"/>
                  </a:cubicBezTo>
                  <a:cubicBezTo>
                    <a:pt x="1369187" y="459613"/>
                    <a:pt x="1385570" y="460121"/>
                    <a:pt x="1394206" y="479298"/>
                  </a:cubicBezTo>
                  <a:cubicBezTo>
                    <a:pt x="1270000" y="526796"/>
                    <a:pt x="1189355" y="606171"/>
                    <a:pt x="1187450" y="754126"/>
                  </a:cubicBezTo>
                  <a:cubicBezTo>
                    <a:pt x="1201420" y="745744"/>
                    <a:pt x="1212596" y="742696"/>
                    <a:pt x="1217168" y="735584"/>
                  </a:cubicBezTo>
                  <a:cubicBezTo>
                    <a:pt x="1237869" y="703199"/>
                    <a:pt x="1270381" y="688086"/>
                    <a:pt x="1303147" y="673100"/>
                  </a:cubicBezTo>
                  <a:cubicBezTo>
                    <a:pt x="1410843" y="623951"/>
                    <a:pt x="1524889" y="601091"/>
                    <a:pt x="1641856" y="590677"/>
                  </a:cubicBezTo>
                  <a:lnTo>
                    <a:pt x="1749425" y="581533"/>
                  </a:lnTo>
                  <a:cubicBezTo>
                    <a:pt x="1779905" y="578739"/>
                    <a:pt x="1802892" y="564134"/>
                    <a:pt x="1818259" y="537337"/>
                  </a:cubicBezTo>
                  <a:lnTo>
                    <a:pt x="1844675" y="490474"/>
                  </a:lnTo>
                  <a:cubicBezTo>
                    <a:pt x="1876933" y="418973"/>
                    <a:pt x="1872361" y="396494"/>
                    <a:pt x="1808353" y="352806"/>
                  </a:cubicBezTo>
                  <a:cubicBezTo>
                    <a:pt x="1656207" y="248920"/>
                    <a:pt x="1502664" y="146939"/>
                    <a:pt x="1349629" y="44196"/>
                  </a:cubicBezTo>
                  <a:lnTo>
                    <a:pt x="1283843" y="0"/>
                  </a:lnTo>
                  <a:close/>
                </a:path>
              </a:pathLst>
            </a:custGeom>
            <a:solidFill>
              <a:srgbClr val="0154A6"/>
            </a:solidFill>
          </p:spPr>
        </p:sp>
      </p:grpSp>
      <p:grpSp>
        <p:nvGrpSpPr>
          <p:cNvPr id="20" name="Group 20"/>
          <p:cNvGrpSpPr>
            <a:grpSpLocks noChangeAspect="1"/>
          </p:cNvGrpSpPr>
          <p:nvPr/>
        </p:nvGrpSpPr>
        <p:grpSpPr>
          <a:xfrm>
            <a:off x="7322536" y="2959796"/>
            <a:ext cx="2387128" cy="2399284"/>
            <a:chOff x="0" y="0"/>
            <a:chExt cx="4475861" cy="4498658"/>
          </a:xfrm>
        </p:grpSpPr>
        <p:sp>
          <p:nvSpPr>
            <p:cNvPr id="21" name="Freeform 21"/>
            <p:cNvSpPr/>
            <p:nvPr/>
          </p:nvSpPr>
          <p:spPr>
            <a:xfrm>
              <a:off x="63500" y="63500"/>
              <a:ext cx="4348861" cy="4371594"/>
            </a:xfrm>
            <a:custGeom>
              <a:avLst/>
              <a:gdLst/>
              <a:ahLst/>
              <a:cxnLst/>
              <a:rect l="l" t="t" r="r" b="b"/>
              <a:pathLst>
                <a:path w="4348861" h="4371594">
                  <a:moveTo>
                    <a:pt x="0" y="0"/>
                  </a:moveTo>
                  <a:lnTo>
                    <a:pt x="0" y="3429381"/>
                  </a:lnTo>
                  <a:lnTo>
                    <a:pt x="789432" y="3429381"/>
                  </a:lnTo>
                  <a:lnTo>
                    <a:pt x="789432" y="4371594"/>
                  </a:lnTo>
                  <a:lnTo>
                    <a:pt x="2323719" y="3429381"/>
                  </a:lnTo>
                  <a:lnTo>
                    <a:pt x="4348861" y="3429381"/>
                  </a:lnTo>
                  <a:lnTo>
                    <a:pt x="4348861" y="0"/>
                  </a:lnTo>
                  <a:close/>
                </a:path>
              </a:pathLst>
            </a:custGeom>
            <a:solidFill>
              <a:srgbClr val="FFC10D"/>
            </a:solidFill>
          </p:spPr>
        </p:sp>
        <p:sp>
          <p:nvSpPr>
            <p:cNvPr id="22" name="Freeform 22"/>
            <p:cNvSpPr/>
            <p:nvPr/>
          </p:nvSpPr>
          <p:spPr>
            <a:xfrm>
              <a:off x="225425" y="697738"/>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083"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154A6"/>
            </a:solidFill>
          </p:spPr>
        </p:sp>
        <p:sp>
          <p:nvSpPr>
            <p:cNvPr id="23" name="Freeform 23"/>
            <p:cNvSpPr/>
            <p:nvPr/>
          </p:nvSpPr>
          <p:spPr>
            <a:xfrm>
              <a:off x="225425" y="1535938"/>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083"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154A6"/>
            </a:solidFill>
          </p:spPr>
        </p:sp>
        <p:sp>
          <p:nvSpPr>
            <p:cNvPr id="24" name="Freeform 24"/>
            <p:cNvSpPr/>
            <p:nvPr/>
          </p:nvSpPr>
          <p:spPr>
            <a:xfrm>
              <a:off x="225425" y="2374138"/>
              <a:ext cx="104775" cy="104775"/>
            </a:xfrm>
            <a:custGeom>
              <a:avLst/>
              <a:gdLst/>
              <a:ahLst/>
              <a:cxnLst/>
              <a:rect l="l" t="t" r="r" b="b"/>
              <a:pathLst>
                <a:path w="104775" h="104775">
                  <a:moveTo>
                    <a:pt x="104775" y="52324"/>
                  </a:moveTo>
                  <a:lnTo>
                    <a:pt x="104394" y="59182"/>
                  </a:lnTo>
                  <a:lnTo>
                    <a:pt x="102108" y="69215"/>
                  </a:lnTo>
                  <a:lnTo>
                    <a:pt x="97917" y="78613"/>
                  </a:lnTo>
                  <a:lnTo>
                    <a:pt x="91948" y="86995"/>
                  </a:lnTo>
                  <a:lnTo>
                    <a:pt x="84455" y="93980"/>
                  </a:lnTo>
                  <a:lnTo>
                    <a:pt x="75692" y="99441"/>
                  </a:lnTo>
                  <a:lnTo>
                    <a:pt x="66040" y="103124"/>
                  </a:lnTo>
                  <a:lnTo>
                    <a:pt x="55880" y="104775"/>
                  </a:lnTo>
                  <a:lnTo>
                    <a:pt x="45593" y="104394"/>
                  </a:lnTo>
                  <a:lnTo>
                    <a:pt x="35560" y="102108"/>
                  </a:lnTo>
                  <a:lnTo>
                    <a:pt x="26162" y="97917"/>
                  </a:lnTo>
                  <a:lnTo>
                    <a:pt x="17780" y="91948"/>
                  </a:lnTo>
                  <a:lnTo>
                    <a:pt x="10795" y="84455"/>
                  </a:lnTo>
                  <a:lnTo>
                    <a:pt x="5334" y="75692"/>
                  </a:lnTo>
                  <a:lnTo>
                    <a:pt x="1651" y="66040"/>
                  </a:lnTo>
                  <a:lnTo>
                    <a:pt x="0" y="55880"/>
                  </a:lnTo>
                  <a:lnTo>
                    <a:pt x="381" y="45593"/>
                  </a:lnTo>
                  <a:lnTo>
                    <a:pt x="2667" y="35560"/>
                  </a:lnTo>
                  <a:lnTo>
                    <a:pt x="6858" y="26162"/>
                  </a:lnTo>
                  <a:lnTo>
                    <a:pt x="12827" y="17780"/>
                  </a:lnTo>
                  <a:lnTo>
                    <a:pt x="20320" y="10795"/>
                  </a:lnTo>
                  <a:lnTo>
                    <a:pt x="29083" y="5334"/>
                  </a:lnTo>
                  <a:lnTo>
                    <a:pt x="38735" y="1651"/>
                  </a:lnTo>
                  <a:lnTo>
                    <a:pt x="48895" y="0"/>
                  </a:lnTo>
                  <a:lnTo>
                    <a:pt x="59182" y="381"/>
                  </a:lnTo>
                  <a:lnTo>
                    <a:pt x="69215" y="2667"/>
                  </a:lnTo>
                  <a:lnTo>
                    <a:pt x="78613" y="6858"/>
                  </a:lnTo>
                  <a:lnTo>
                    <a:pt x="86995" y="12827"/>
                  </a:lnTo>
                  <a:lnTo>
                    <a:pt x="93980" y="20320"/>
                  </a:lnTo>
                  <a:lnTo>
                    <a:pt x="99441" y="29083"/>
                  </a:lnTo>
                  <a:lnTo>
                    <a:pt x="103124" y="38735"/>
                  </a:lnTo>
                  <a:lnTo>
                    <a:pt x="104775" y="48895"/>
                  </a:lnTo>
                  <a:close/>
                </a:path>
              </a:pathLst>
            </a:custGeom>
            <a:solidFill>
              <a:srgbClr val="0154A6"/>
            </a:solidFill>
          </p:spPr>
        </p:sp>
      </p:grpSp>
      <p:sp>
        <p:nvSpPr>
          <p:cNvPr id="25" name="TextBox 25"/>
          <p:cNvSpPr txBox="1"/>
          <p:nvPr/>
        </p:nvSpPr>
        <p:spPr>
          <a:xfrm>
            <a:off x="1297031" y="377952"/>
            <a:ext cx="3947693" cy="730413"/>
          </a:xfrm>
          <a:prstGeom prst="rect">
            <a:avLst/>
          </a:prstGeom>
        </p:spPr>
        <p:txBody>
          <a:bodyPr lIns="0" tIns="0" rIns="0" bIns="0" rtlCol="0" anchor="t">
            <a:spAutoFit/>
          </a:bodyPr>
          <a:lstStyle/>
          <a:p>
            <a:pPr algn="l">
              <a:lnSpc>
                <a:spcPts val="5898"/>
              </a:lnSpc>
            </a:pPr>
            <a:r>
              <a:rPr lang="en-US" sz="4213">
                <a:solidFill>
                  <a:srgbClr val="0154A6"/>
                </a:solidFill>
                <a:latin typeface="Canva Sans Bold"/>
              </a:rPr>
              <a:t>Concepts Used</a:t>
            </a:r>
          </a:p>
        </p:txBody>
      </p:sp>
      <p:sp>
        <p:nvSpPr>
          <p:cNvPr id="26" name="TextBox 26"/>
          <p:cNvSpPr txBox="1"/>
          <p:nvPr/>
        </p:nvSpPr>
        <p:spPr>
          <a:xfrm>
            <a:off x="583524" y="2919410"/>
            <a:ext cx="1579783" cy="1733316"/>
          </a:xfrm>
          <a:prstGeom prst="rect">
            <a:avLst/>
          </a:prstGeom>
        </p:spPr>
        <p:txBody>
          <a:bodyPr lIns="0" tIns="0" rIns="0" bIns="0" rtlCol="0" anchor="t">
            <a:spAutoFit/>
          </a:bodyPr>
          <a:lstStyle/>
          <a:p>
            <a:pPr algn="l">
              <a:lnSpc>
                <a:spcPts val="3205"/>
              </a:lnSpc>
            </a:pPr>
            <a:r>
              <a:rPr lang="en-US" sz="1282">
                <a:solidFill>
                  <a:srgbClr val="0154A6"/>
                </a:solidFill>
                <a:latin typeface="Canva Sans Bold"/>
              </a:rPr>
              <a:t>Data Collection</a:t>
            </a:r>
          </a:p>
          <a:p>
            <a:pPr algn="l">
              <a:lnSpc>
                <a:spcPts val="3205"/>
              </a:lnSpc>
            </a:pPr>
            <a:r>
              <a:rPr lang="en-US" sz="1282">
                <a:solidFill>
                  <a:srgbClr val="0154A6"/>
                </a:solidFill>
                <a:latin typeface="Canva Sans Bold"/>
              </a:rPr>
              <a:t>Keypoint extraction Computer vision Machine Learning</a:t>
            </a:r>
          </a:p>
        </p:txBody>
      </p:sp>
      <p:sp>
        <p:nvSpPr>
          <p:cNvPr id="27" name="TextBox 27"/>
          <p:cNvSpPr txBox="1"/>
          <p:nvPr/>
        </p:nvSpPr>
        <p:spPr>
          <a:xfrm>
            <a:off x="4022755" y="3226257"/>
            <a:ext cx="1982582" cy="1352885"/>
          </a:xfrm>
          <a:prstGeom prst="rect">
            <a:avLst/>
          </a:prstGeom>
        </p:spPr>
        <p:txBody>
          <a:bodyPr lIns="0" tIns="0" rIns="0" bIns="0" rtlCol="0" anchor="t">
            <a:spAutoFit/>
          </a:bodyPr>
          <a:lstStyle/>
          <a:p>
            <a:pPr algn="l">
              <a:lnSpc>
                <a:spcPts val="1770"/>
              </a:lnSpc>
            </a:pPr>
            <a:r>
              <a:rPr lang="en-US" sz="1271">
                <a:solidFill>
                  <a:srgbClr val="0154A6"/>
                </a:solidFill>
                <a:latin typeface="Canva Sans Bold"/>
              </a:rPr>
              <a:t>User Interface design(UI)</a:t>
            </a:r>
          </a:p>
          <a:p>
            <a:pPr algn="r">
              <a:lnSpc>
                <a:spcPts val="1770"/>
              </a:lnSpc>
            </a:pPr>
            <a:endParaRPr lang="en-US" sz="1271">
              <a:solidFill>
                <a:srgbClr val="0154A6"/>
              </a:solidFill>
              <a:latin typeface="Canva Sans Bold"/>
            </a:endParaRPr>
          </a:p>
          <a:p>
            <a:pPr algn="l">
              <a:lnSpc>
                <a:spcPts val="1770"/>
              </a:lnSpc>
            </a:pPr>
            <a:r>
              <a:rPr lang="en-US" sz="1271">
                <a:solidFill>
                  <a:srgbClr val="0154A6"/>
                </a:solidFill>
                <a:latin typeface="Canva Sans Bold"/>
              </a:rPr>
              <a:t>LSTM (RNN)</a:t>
            </a:r>
          </a:p>
          <a:p>
            <a:pPr algn="r">
              <a:lnSpc>
                <a:spcPts val="1770"/>
              </a:lnSpc>
            </a:pPr>
            <a:endParaRPr lang="en-US" sz="1271">
              <a:solidFill>
                <a:srgbClr val="0154A6"/>
              </a:solidFill>
              <a:latin typeface="Canva Sans Bold"/>
            </a:endParaRPr>
          </a:p>
          <a:p>
            <a:pPr algn="just">
              <a:lnSpc>
                <a:spcPts val="1770"/>
              </a:lnSpc>
            </a:pPr>
            <a:r>
              <a:rPr lang="en-US" sz="1271">
                <a:solidFill>
                  <a:srgbClr val="0154A6"/>
                </a:solidFill>
                <a:latin typeface="Canva Sans Bold"/>
              </a:rPr>
              <a:t>Model evaluation and fine-tuning </a:t>
            </a:r>
          </a:p>
        </p:txBody>
      </p:sp>
      <p:sp>
        <p:nvSpPr>
          <p:cNvPr id="28" name="TextBox 28"/>
          <p:cNvSpPr txBox="1"/>
          <p:nvPr/>
        </p:nvSpPr>
        <p:spPr>
          <a:xfrm>
            <a:off x="7589764" y="3089316"/>
            <a:ext cx="2009455" cy="1255954"/>
          </a:xfrm>
          <a:prstGeom prst="rect">
            <a:avLst/>
          </a:prstGeom>
        </p:spPr>
        <p:txBody>
          <a:bodyPr lIns="0" tIns="0" rIns="0" bIns="0" rtlCol="0" anchor="t">
            <a:spAutoFit/>
          </a:bodyPr>
          <a:lstStyle/>
          <a:p>
            <a:pPr algn="l">
              <a:lnSpc>
                <a:spcPts val="3173"/>
              </a:lnSpc>
            </a:pPr>
            <a:r>
              <a:rPr lang="en-US" sz="1269">
                <a:solidFill>
                  <a:srgbClr val="0154A6"/>
                </a:solidFill>
                <a:latin typeface="Canva Sans Bold"/>
              </a:rPr>
              <a:t>Real-time text generation</a:t>
            </a:r>
          </a:p>
          <a:p>
            <a:pPr algn="l">
              <a:lnSpc>
                <a:spcPts val="3173"/>
              </a:lnSpc>
            </a:pPr>
            <a:r>
              <a:rPr lang="en-US" sz="1269">
                <a:solidFill>
                  <a:srgbClr val="0154A6"/>
                </a:solidFill>
                <a:latin typeface="Canva Sans Bold"/>
              </a:rPr>
              <a:t>TensorBoard</a:t>
            </a:r>
          </a:p>
          <a:p>
            <a:pPr algn="l">
              <a:lnSpc>
                <a:spcPts val="3173"/>
              </a:lnSpc>
            </a:pPr>
            <a:r>
              <a:rPr lang="en-US" sz="1269">
                <a:solidFill>
                  <a:srgbClr val="0154A6"/>
                </a:solidFill>
                <a:latin typeface="Canva Sans Bold"/>
              </a:rPr>
              <a:t>Deployment</a:t>
            </a:r>
          </a:p>
        </p:txBody>
      </p:sp>
      <p:sp>
        <p:nvSpPr>
          <p:cNvPr id="29" name="Freeform 29"/>
          <p:cNvSpPr/>
          <p:nvPr/>
        </p:nvSpPr>
        <p:spPr>
          <a:xfrm>
            <a:off x="8571347" y="6312229"/>
            <a:ext cx="1182253" cy="901158"/>
          </a:xfrm>
          <a:custGeom>
            <a:avLst/>
            <a:gdLst/>
            <a:ahLst/>
            <a:cxnLst/>
            <a:rect l="l" t="t" r="r" b="b"/>
            <a:pathLst>
              <a:path w="1182253" h="901158">
                <a:moveTo>
                  <a:pt x="0" y="0"/>
                </a:moveTo>
                <a:lnTo>
                  <a:pt x="1182253" y="0"/>
                </a:lnTo>
                <a:lnTo>
                  <a:pt x="1182253" y="901158"/>
                </a:lnTo>
                <a:lnTo>
                  <a:pt x="0" y="901158"/>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1582</Words>
  <Application>Microsoft Macintosh PowerPoint</Application>
  <PresentationFormat>Custom</PresentationFormat>
  <Paragraphs>164</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Arimo Bold</vt:lpstr>
      <vt:lpstr>Nourd Semi-Bold</vt:lpstr>
      <vt:lpstr>Aileron Bold</vt:lpstr>
      <vt:lpstr>Signika Bold</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GAIP'23_WIN_GROUP 12</dc:title>
  <cp:lastModifiedBy>Aryan Sehgal</cp:lastModifiedBy>
  <cp:revision>2</cp:revision>
  <dcterms:created xsi:type="dcterms:W3CDTF">2006-08-16T00:00:00Z</dcterms:created>
  <dcterms:modified xsi:type="dcterms:W3CDTF">2024-07-18T20:20:52Z</dcterms:modified>
  <dc:identifier>DAF4Rn3Rkdc</dc:identifier>
</cp:coreProperties>
</file>